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Nunito"/>
      <p:regular r:id="rId56"/>
      <p:bold r:id="rId57"/>
      <p:italic r:id="rId58"/>
      <p:boldItalic r:id="rId59"/>
    </p:embeddedFont>
    <p:embeddedFont>
      <p:font typeface="Maven Pro"/>
      <p:regular r:id="rId60"/>
      <p:bold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A2727E6-158E-4F3A-85A9-CEB9FC824B84}">
  <a:tblStyle styleId="{FA2727E6-158E-4F3A-85A9-CEB9FC824B8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MavenPro-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avenPro-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Nunito-bold.fntdata"/><Relationship Id="rId12" Type="http://schemas.openxmlformats.org/officeDocument/2006/relationships/slide" Target="slides/slide6.xml"/><Relationship Id="rId56" Type="http://schemas.openxmlformats.org/officeDocument/2006/relationships/font" Target="fonts/Nunito-regular.fntdata"/><Relationship Id="rId15" Type="http://schemas.openxmlformats.org/officeDocument/2006/relationships/slide" Target="slides/slide9.xml"/><Relationship Id="rId59" Type="http://schemas.openxmlformats.org/officeDocument/2006/relationships/font" Target="fonts/Nunito-boldItalic.fntdata"/><Relationship Id="rId14" Type="http://schemas.openxmlformats.org/officeDocument/2006/relationships/slide" Target="slides/slide8.xml"/><Relationship Id="rId58" Type="http://schemas.openxmlformats.org/officeDocument/2006/relationships/font" Target="fonts/Nunit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06e00d9b70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06e00d9b70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09b77bf61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09b77bf61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9b77bf61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09b77bf61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0abcd5b6b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0abcd5b6b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09b77bf61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09b77bf61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09b77bf61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09b77bf61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09b77bf61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09b77bf61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09b77bf61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109b77bf61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0aba0e83f2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0aba0e83f2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09b77bf61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09b77bf61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0aba0e83f2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0aba0e83f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09b77bf61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09b77bf61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09b77bf61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09b77bf61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0d3c94ce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0d3c94ce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0aba0e83f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0aba0e83f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09b77bf61c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09b77bf61c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0aba0e83f2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10aba0e83f2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075128c0e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1075128c0e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075128c0e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075128c0e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09b77bf61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109b77bf61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0d3c94ce9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10d3c94ce9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6e00d9b70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6e00d9b70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09b77bf61c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09b77bf61c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0d3c94ce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0d3c94ce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0c2a4bff8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0c2a4bff8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0aba0e83f2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0aba0e83f2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0ce4f284d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10ce4f284d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09b77bf61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109b77bf61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09b77bf61c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09b77bf61c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10ce4f284d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10ce4f284d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0ce4f284d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0ce4f284d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0ce4f284d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10ce4f284d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06e00d9b70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06e00d9b70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0ce4f284d7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0ce4f284d7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0ce4f284d7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0ce4f284d7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09b77bf61c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09b77bf61c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10c2a4bff8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10c2a4bff8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109b77bf61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109b77bf61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0c2a4bff8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0c2a4bff8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0c2a4bff8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0c2a4bff8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10d2852341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10d2852341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0d2852341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0d285234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10d5bebe3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10d5bebe3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0aba0e83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0aba0e83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06e00d9b70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06e00d9b70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6e00d9b70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06e00d9b70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0aba0e83f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0aba0e83f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06e00d9b70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06e00d9b70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30.png"/><Relationship Id="rId10" Type="http://schemas.openxmlformats.org/officeDocument/2006/relationships/image" Target="../media/image17.png"/><Relationship Id="rId9" Type="http://schemas.openxmlformats.org/officeDocument/2006/relationships/image" Target="../media/image23.png"/><Relationship Id="rId5" Type="http://schemas.openxmlformats.org/officeDocument/2006/relationships/image" Target="../media/image19.png"/><Relationship Id="rId6" Type="http://schemas.openxmlformats.org/officeDocument/2006/relationships/image" Target="../media/image21.png"/><Relationship Id="rId7" Type="http://schemas.openxmlformats.org/officeDocument/2006/relationships/image" Target="../media/image1.png"/><Relationship Id="rId8"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5.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8.png"/><Relationship Id="rId4" Type="http://schemas.openxmlformats.org/officeDocument/2006/relationships/image" Target="../media/image24.jpg"/><Relationship Id="rId5" Type="http://schemas.openxmlformats.org/officeDocument/2006/relationships/image" Target="../media/image3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18.jpg"/><Relationship Id="rId5"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4.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drive.google.com/file/d/1zEHGsD-HSkrHhZwpXYRDnOj8y8I4wuhj/view" TargetMode="Externa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7.jpg"/><Relationship Id="rId5" Type="http://schemas.openxmlformats.org/officeDocument/2006/relationships/image" Target="../media/image5.jpg"/><Relationship Id="rId6" Type="http://schemas.openxmlformats.org/officeDocument/2006/relationships/image" Target="../media/image2.jpg"/><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5.pn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image" Target="../media/image15.png"/><Relationship Id="rId7"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799273"/>
            <a:ext cx="4255500" cy="3611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solidFill>
                  <a:srgbClr val="FF0000"/>
                </a:solidFill>
              </a:rPr>
              <a:t>Ai</a:t>
            </a:r>
            <a:r>
              <a:rPr lang="it"/>
              <a:t>Bowl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HW &amp; SW architecture</a:t>
            </a:r>
            <a:endParaRPr/>
          </a:p>
        </p:txBody>
      </p:sp>
      <p:sp>
        <p:nvSpPr>
          <p:cNvPr id="355" name="Google Shape;355;p22"/>
          <p:cNvSpPr txBox="1"/>
          <p:nvPr>
            <p:ph idx="1" type="subTitle"/>
          </p:nvPr>
        </p:nvSpPr>
        <p:spPr>
          <a:xfrm>
            <a:off x="824000" y="3596300"/>
            <a:ext cx="6204600" cy="140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sz="1518"/>
              <a:t>1. DIFFERENCES BETWEEN FINAL PRODUCT AND OUR PROTOTYPE</a:t>
            </a:r>
            <a:endParaRPr sz="1518"/>
          </a:p>
          <a:p>
            <a:pPr indent="0" lvl="0" marL="0" rtl="0" algn="l">
              <a:spcBef>
                <a:spcPts val="0"/>
              </a:spcBef>
              <a:spcAft>
                <a:spcPts val="0"/>
              </a:spcAft>
              <a:buNone/>
            </a:pPr>
            <a:r>
              <a:rPr lang="it" sz="1518"/>
              <a:t>2. HARDWARE AND SOFTWARE USED FOR PROTOTYPE</a:t>
            </a:r>
            <a:endParaRPr sz="1518"/>
          </a:p>
          <a:p>
            <a:pPr indent="0" lvl="0" marL="0" rtl="0" algn="l">
              <a:spcBef>
                <a:spcPts val="0"/>
              </a:spcBef>
              <a:spcAft>
                <a:spcPts val="0"/>
              </a:spcAft>
              <a:buNone/>
            </a:pPr>
            <a:r>
              <a:rPr lang="it" sz="1518"/>
              <a:t>3. FULL ARCHITECTURE WITH MAIN FUNCTIONALITIES</a:t>
            </a:r>
            <a:endParaRPr sz="1518"/>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Differences from Idea to Prototype</a:t>
            </a:r>
            <a:endParaRPr/>
          </a:p>
        </p:txBody>
      </p:sp>
      <p:sp>
        <p:nvSpPr>
          <p:cNvPr id="361" name="Google Shape;361;p23"/>
          <p:cNvSpPr txBox="1"/>
          <p:nvPr>
            <p:ph idx="1" type="body"/>
          </p:nvPr>
        </p:nvSpPr>
        <p:spPr>
          <a:xfrm>
            <a:off x="1303800" y="1791650"/>
            <a:ext cx="7030500" cy="32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We use our PC for testing and debugging the bridge script, </a:t>
            </a:r>
            <a:r>
              <a:rPr lang="it"/>
              <a:t>obviously in a real simulation of the collar this is not possible because we want a not bulky and heavy collar, also it must include a battery.</a:t>
            </a:r>
            <a:endParaRPr/>
          </a:p>
          <a:p>
            <a:pPr indent="0" lvl="0" marL="0" rtl="0" algn="l">
              <a:spcBef>
                <a:spcPts val="1200"/>
              </a:spcBef>
              <a:spcAft>
                <a:spcPts val="0"/>
              </a:spcAft>
              <a:buNone/>
            </a:pPr>
            <a:r>
              <a:rPr lang="it"/>
              <a:t>Our bowl prototype provide only one actuator for food, however the bowl will provide different types of food (one actuator for each of them) depending on the animals. </a:t>
            </a:r>
            <a:endParaRPr/>
          </a:p>
          <a:p>
            <a:pPr indent="0" lvl="0" marL="0" rtl="0" algn="l">
              <a:spcBef>
                <a:spcPts val="1200"/>
              </a:spcBef>
              <a:spcAft>
                <a:spcPts val="0"/>
              </a:spcAft>
              <a:buNone/>
            </a:pPr>
            <a:r>
              <a:rPr lang="it"/>
              <a:t>Also the webcam is simulated with our PC webcam.</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4"/>
          <p:cNvSpPr txBox="1"/>
          <p:nvPr>
            <p:ph type="title"/>
          </p:nvPr>
        </p:nvSpPr>
        <p:spPr>
          <a:xfrm>
            <a:off x="12742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Simplified Architecture</a:t>
            </a:r>
            <a:endParaRPr/>
          </a:p>
        </p:txBody>
      </p:sp>
      <p:pic>
        <p:nvPicPr>
          <p:cNvPr id="367" name="Google Shape;367;p24"/>
          <p:cNvPicPr preferRelativeResize="0"/>
          <p:nvPr/>
        </p:nvPicPr>
        <p:blipFill>
          <a:blip r:embed="rId3">
            <a:alphaModFix/>
          </a:blip>
          <a:stretch>
            <a:fillRect/>
          </a:stretch>
        </p:blipFill>
        <p:spPr>
          <a:xfrm>
            <a:off x="1892125" y="562475"/>
            <a:ext cx="5226374" cy="4532249"/>
          </a:xfrm>
          <a:prstGeom prst="rect">
            <a:avLst/>
          </a:prstGeom>
          <a:noFill/>
          <a:ln>
            <a:noFill/>
          </a:ln>
        </p:spPr>
      </p:pic>
      <p:sp>
        <p:nvSpPr>
          <p:cNvPr id="368" name="Google Shape;368;p24"/>
          <p:cNvSpPr txBox="1"/>
          <p:nvPr/>
        </p:nvSpPr>
        <p:spPr>
          <a:xfrm>
            <a:off x="2411275" y="1416325"/>
            <a:ext cx="4262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100">
                <a:latin typeface="Nunito"/>
                <a:ea typeface="Nunito"/>
                <a:cs typeface="Nunito"/>
                <a:sym typeface="Nunito"/>
              </a:rPr>
              <a:t>Arduino + sensors</a:t>
            </a:r>
            <a:endParaRPr sz="1100">
              <a:latin typeface="Nunito"/>
              <a:ea typeface="Nunito"/>
              <a:cs typeface="Nunito"/>
              <a:sym typeface="Nunito"/>
            </a:endParaRPr>
          </a:p>
        </p:txBody>
      </p:sp>
      <p:sp>
        <p:nvSpPr>
          <p:cNvPr id="369" name="Google Shape;369;p24"/>
          <p:cNvSpPr txBox="1"/>
          <p:nvPr/>
        </p:nvSpPr>
        <p:spPr>
          <a:xfrm>
            <a:off x="2373963" y="1062313"/>
            <a:ext cx="4262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100">
                <a:latin typeface="Nunito"/>
                <a:ea typeface="Nunito"/>
                <a:cs typeface="Nunito"/>
                <a:sym typeface="Nunito"/>
              </a:rPr>
              <a:t>Actuator</a:t>
            </a:r>
            <a:endParaRPr sz="1100">
              <a:latin typeface="Nunito"/>
              <a:ea typeface="Nunito"/>
              <a:cs typeface="Nunito"/>
              <a:sym typeface="Nunito"/>
            </a:endParaRPr>
          </a:p>
        </p:txBody>
      </p:sp>
      <p:sp>
        <p:nvSpPr>
          <p:cNvPr id="370" name="Google Shape;370;p24"/>
          <p:cNvSpPr txBox="1"/>
          <p:nvPr/>
        </p:nvSpPr>
        <p:spPr>
          <a:xfrm>
            <a:off x="3008200" y="875475"/>
            <a:ext cx="42627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100">
                <a:latin typeface="Nunito"/>
                <a:ea typeface="Nunito"/>
                <a:cs typeface="Nunito"/>
                <a:sym typeface="Nunito"/>
              </a:rPr>
              <a:t>Telegram </a:t>
            </a:r>
            <a:endParaRPr sz="1100">
              <a:latin typeface="Nunito"/>
              <a:ea typeface="Nunito"/>
              <a:cs typeface="Nunito"/>
              <a:sym typeface="Nunito"/>
            </a:endParaRPr>
          </a:p>
          <a:p>
            <a:pPr indent="0" lvl="0" marL="0" rtl="0" algn="ctr">
              <a:spcBef>
                <a:spcPts val="0"/>
              </a:spcBef>
              <a:spcAft>
                <a:spcPts val="0"/>
              </a:spcAft>
              <a:buNone/>
            </a:pPr>
            <a:r>
              <a:rPr lang="it" sz="1100">
                <a:latin typeface="Nunito"/>
                <a:ea typeface="Nunito"/>
                <a:cs typeface="Nunito"/>
                <a:sym typeface="Nunito"/>
              </a:rPr>
              <a:t>Server</a:t>
            </a:r>
            <a:endParaRPr sz="1100">
              <a:latin typeface="Nunito"/>
              <a:ea typeface="Nunito"/>
              <a:cs typeface="Nunito"/>
              <a:sym typeface="Nunito"/>
            </a:endParaRPr>
          </a:p>
        </p:txBody>
      </p:sp>
      <p:sp>
        <p:nvSpPr>
          <p:cNvPr id="371" name="Google Shape;371;p24"/>
          <p:cNvSpPr txBox="1"/>
          <p:nvPr/>
        </p:nvSpPr>
        <p:spPr>
          <a:xfrm>
            <a:off x="5279725" y="18458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Bot</a:t>
            </a:r>
            <a:endParaRPr>
              <a:latin typeface="Nunito"/>
              <a:ea typeface="Nunito"/>
              <a:cs typeface="Nunito"/>
              <a:sym typeface="Nunito"/>
            </a:endParaRPr>
          </a:p>
        </p:txBody>
      </p:sp>
      <p:sp>
        <p:nvSpPr>
          <p:cNvPr id="372" name="Google Shape;372;p24"/>
          <p:cNvSpPr txBox="1"/>
          <p:nvPr/>
        </p:nvSpPr>
        <p:spPr>
          <a:xfrm>
            <a:off x="3745575" y="2177175"/>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Client</a:t>
            </a:r>
            <a:endParaRPr>
              <a:latin typeface="Nunito"/>
              <a:ea typeface="Nunito"/>
              <a:cs typeface="Nunito"/>
              <a:sym typeface="Nunito"/>
            </a:endParaRPr>
          </a:p>
        </p:txBody>
      </p:sp>
      <p:sp>
        <p:nvSpPr>
          <p:cNvPr id="373" name="Google Shape;373;p24"/>
          <p:cNvSpPr txBox="1"/>
          <p:nvPr/>
        </p:nvSpPr>
        <p:spPr>
          <a:xfrm>
            <a:off x="5337025" y="4197025"/>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Web Application</a:t>
            </a:r>
            <a:endParaRPr>
              <a:latin typeface="Nunito"/>
              <a:ea typeface="Nunito"/>
              <a:cs typeface="Nunito"/>
              <a:sym typeface="Nunito"/>
            </a:endParaRPr>
          </a:p>
        </p:txBody>
      </p:sp>
      <p:sp>
        <p:nvSpPr>
          <p:cNvPr id="374" name="Google Shape;374;p24"/>
          <p:cNvSpPr txBox="1"/>
          <p:nvPr/>
        </p:nvSpPr>
        <p:spPr>
          <a:xfrm>
            <a:off x="1877600" y="34613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Bridge Animal</a:t>
            </a:r>
            <a:endParaRPr>
              <a:latin typeface="Nunito"/>
              <a:ea typeface="Nunito"/>
              <a:cs typeface="Nunito"/>
              <a:sym typeface="Nunito"/>
            </a:endParaRPr>
          </a:p>
        </p:txBody>
      </p:sp>
      <p:sp>
        <p:nvSpPr>
          <p:cNvPr id="375" name="Google Shape;375;p24"/>
          <p:cNvSpPr txBox="1"/>
          <p:nvPr/>
        </p:nvSpPr>
        <p:spPr>
          <a:xfrm>
            <a:off x="1588950" y="4562675"/>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Bridge Bowl</a:t>
            </a:r>
            <a:endParaRPr>
              <a:latin typeface="Nunito"/>
              <a:ea typeface="Nunito"/>
              <a:cs typeface="Nunito"/>
              <a:sym typeface="Nunito"/>
            </a:endParaRPr>
          </a:p>
        </p:txBody>
      </p:sp>
      <p:sp>
        <p:nvSpPr>
          <p:cNvPr id="376" name="Google Shape;376;p24"/>
          <p:cNvSpPr txBox="1"/>
          <p:nvPr/>
        </p:nvSpPr>
        <p:spPr>
          <a:xfrm>
            <a:off x="4694250" y="2819263"/>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Server</a:t>
            </a:r>
            <a:endParaRPr>
              <a:latin typeface="Nunito"/>
              <a:ea typeface="Nunito"/>
              <a:cs typeface="Nunito"/>
              <a:sym typeface="Nunito"/>
            </a:endParaRPr>
          </a:p>
        </p:txBody>
      </p:sp>
      <p:sp>
        <p:nvSpPr>
          <p:cNvPr id="377" name="Google Shape;377;p24"/>
          <p:cNvSpPr txBox="1"/>
          <p:nvPr/>
        </p:nvSpPr>
        <p:spPr>
          <a:xfrm>
            <a:off x="5646750" y="3021413"/>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Http</a:t>
            </a:r>
            <a:endParaRPr>
              <a:latin typeface="Nunito"/>
              <a:ea typeface="Nunito"/>
              <a:cs typeface="Nunito"/>
              <a:sym typeface="Nunito"/>
            </a:endParaRPr>
          </a:p>
        </p:txBody>
      </p:sp>
      <p:sp>
        <p:nvSpPr>
          <p:cNvPr id="378" name="Google Shape;378;p24"/>
          <p:cNvSpPr/>
          <p:nvPr/>
        </p:nvSpPr>
        <p:spPr>
          <a:xfrm>
            <a:off x="4159200" y="1258125"/>
            <a:ext cx="451450" cy="488450"/>
          </a:xfrm>
          <a:custGeom>
            <a:rect b="b" l="l" r="r" t="t"/>
            <a:pathLst>
              <a:path extrusionOk="0" h="19538" w="18058">
                <a:moveTo>
                  <a:pt x="0" y="19538"/>
                </a:moveTo>
                <a:cubicBezTo>
                  <a:pt x="4307" y="11786"/>
                  <a:pt x="9645" y="2804"/>
                  <a:pt x="18058" y="0"/>
                </a:cubicBezTo>
              </a:path>
            </a:pathLst>
          </a:custGeom>
          <a:noFill/>
          <a:ln cap="flat" cmpd="sng" w="9525">
            <a:solidFill>
              <a:schemeClr val="dk2"/>
            </a:solidFill>
            <a:prstDash val="solid"/>
            <a:round/>
            <a:headEnd len="med" w="med" type="stealth"/>
            <a:tailEnd len="med" w="med" type="stealth"/>
          </a:ln>
        </p:spPr>
      </p:sp>
      <p:sp>
        <p:nvSpPr>
          <p:cNvPr id="379" name="Google Shape;379;p24"/>
          <p:cNvSpPr/>
          <p:nvPr/>
        </p:nvSpPr>
        <p:spPr>
          <a:xfrm>
            <a:off x="4307225" y="1931600"/>
            <a:ext cx="606900" cy="314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pic>
        <p:nvPicPr>
          <p:cNvPr id="384" name="Google Shape;384;p25"/>
          <p:cNvPicPr preferRelativeResize="0"/>
          <p:nvPr/>
        </p:nvPicPr>
        <p:blipFill>
          <a:blip r:embed="rId3">
            <a:alphaModFix/>
          </a:blip>
          <a:stretch>
            <a:fillRect/>
          </a:stretch>
        </p:blipFill>
        <p:spPr>
          <a:xfrm>
            <a:off x="2989824" y="0"/>
            <a:ext cx="6138526" cy="5143500"/>
          </a:xfrm>
          <a:prstGeom prst="rect">
            <a:avLst/>
          </a:prstGeom>
          <a:noFill/>
          <a:ln>
            <a:noFill/>
          </a:ln>
        </p:spPr>
      </p:pic>
      <p:sp>
        <p:nvSpPr>
          <p:cNvPr id="385" name="Google Shape;385;p25"/>
          <p:cNvSpPr txBox="1"/>
          <p:nvPr/>
        </p:nvSpPr>
        <p:spPr>
          <a:xfrm>
            <a:off x="1169300" y="288625"/>
            <a:ext cx="3000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800">
                <a:solidFill>
                  <a:schemeClr val="dk2"/>
                </a:solidFill>
                <a:latin typeface="Maven Pro"/>
                <a:ea typeface="Maven Pro"/>
                <a:cs typeface="Maven Pro"/>
                <a:sym typeface="Maven Pro"/>
              </a:rPr>
              <a:t>Detailed</a:t>
            </a:r>
            <a:endParaRPr b="1" sz="2800">
              <a:solidFill>
                <a:schemeClr val="dk2"/>
              </a:solidFill>
              <a:latin typeface="Maven Pro"/>
              <a:ea typeface="Maven Pro"/>
              <a:cs typeface="Maven Pro"/>
              <a:sym typeface="Maven Pro"/>
            </a:endParaRPr>
          </a:p>
          <a:p>
            <a:pPr indent="0" lvl="0" marL="0" rtl="0" algn="l">
              <a:spcBef>
                <a:spcPts val="0"/>
              </a:spcBef>
              <a:spcAft>
                <a:spcPts val="0"/>
              </a:spcAft>
              <a:buNone/>
            </a:pPr>
            <a:r>
              <a:rPr b="1" lang="it" sz="2800">
                <a:solidFill>
                  <a:schemeClr val="dk2"/>
                </a:solidFill>
                <a:latin typeface="Maven Pro"/>
                <a:ea typeface="Maven Pro"/>
                <a:cs typeface="Maven Pro"/>
                <a:sym typeface="Maven Pro"/>
              </a:rPr>
              <a:t>Architecture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Hardware and Software used</a:t>
            </a:r>
            <a:endParaRPr/>
          </a:p>
        </p:txBody>
      </p:sp>
      <p:pic>
        <p:nvPicPr>
          <p:cNvPr id="391" name="Google Shape;391;p26"/>
          <p:cNvPicPr preferRelativeResize="0"/>
          <p:nvPr/>
        </p:nvPicPr>
        <p:blipFill>
          <a:blip r:embed="rId3">
            <a:alphaModFix/>
          </a:blip>
          <a:stretch>
            <a:fillRect/>
          </a:stretch>
        </p:blipFill>
        <p:spPr>
          <a:xfrm>
            <a:off x="5016988" y="3467725"/>
            <a:ext cx="1207050" cy="1486672"/>
          </a:xfrm>
          <a:prstGeom prst="rect">
            <a:avLst/>
          </a:prstGeom>
          <a:noFill/>
          <a:ln>
            <a:noFill/>
          </a:ln>
        </p:spPr>
      </p:pic>
      <p:pic>
        <p:nvPicPr>
          <p:cNvPr id="392" name="Google Shape;392;p26"/>
          <p:cNvPicPr preferRelativeResize="0"/>
          <p:nvPr/>
        </p:nvPicPr>
        <p:blipFill>
          <a:blip r:embed="rId4">
            <a:alphaModFix/>
          </a:blip>
          <a:stretch>
            <a:fillRect/>
          </a:stretch>
        </p:blipFill>
        <p:spPr>
          <a:xfrm>
            <a:off x="2023787" y="3315025"/>
            <a:ext cx="1967564" cy="1639375"/>
          </a:xfrm>
          <a:prstGeom prst="rect">
            <a:avLst/>
          </a:prstGeom>
          <a:noFill/>
          <a:ln>
            <a:noFill/>
          </a:ln>
        </p:spPr>
      </p:pic>
      <p:pic>
        <p:nvPicPr>
          <p:cNvPr id="393" name="Google Shape;393;p26"/>
          <p:cNvPicPr preferRelativeResize="0"/>
          <p:nvPr/>
        </p:nvPicPr>
        <p:blipFill>
          <a:blip r:embed="rId5">
            <a:alphaModFix/>
          </a:blip>
          <a:stretch>
            <a:fillRect/>
          </a:stretch>
        </p:blipFill>
        <p:spPr>
          <a:xfrm>
            <a:off x="1348697" y="2571738"/>
            <a:ext cx="958551" cy="863286"/>
          </a:xfrm>
          <a:prstGeom prst="rect">
            <a:avLst/>
          </a:prstGeom>
          <a:noFill/>
          <a:ln>
            <a:noFill/>
          </a:ln>
        </p:spPr>
      </p:pic>
      <p:pic>
        <p:nvPicPr>
          <p:cNvPr id="394" name="Google Shape;394;p26"/>
          <p:cNvPicPr preferRelativeResize="0"/>
          <p:nvPr/>
        </p:nvPicPr>
        <p:blipFill>
          <a:blip r:embed="rId6">
            <a:alphaModFix/>
          </a:blip>
          <a:stretch>
            <a:fillRect/>
          </a:stretch>
        </p:blipFill>
        <p:spPr>
          <a:xfrm>
            <a:off x="3366236" y="1597876"/>
            <a:ext cx="2214134" cy="1506675"/>
          </a:xfrm>
          <a:prstGeom prst="rect">
            <a:avLst/>
          </a:prstGeom>
          <a:noFill/>
          <a:ln>
            <a:noFill/>
          </a:ln>
        </p:spPr>
      </p:pic>
      <p:pic>
        <p:nvPicPr>
          <p:cNvPr id="395" name="Google Shape;395;p26"/>
          <p:cNvPicPr preferRelativeResize="0"/>
          <p:nvPr/>
        </p:nvPicPr>
        <p:blipFill>
          <a:blip r:embed="rId7">
            <a:alphaModFix/>
          </a:blip>
          <a:stretch>
            <a:fillRect/>
          </a:stretch>
        </p:blipFill>
        <p:spPr>
          <a:xfrm>
            <a:off x="6848875" y="1196113"/>
            <a:ext cx="958550" cy="1228925"/>
          </a:xfrm>
          <a:prstGeom prst="rect">
            <a:avLst/>
          </a:prstGeom>
          <a:noFill/>
          <a:ln>
            <a:noFill/>
          </a:ln>
        </p:spPr>
      </p:pic>
      <p:pic>
        <p:nvPicPr>
          <p:cNvPr id="396" name="Google Shape;396;p26"/>
          <p:cNvPicPr preferRelativeResize="0"/>
          <p:nvPr/>
        </p:nvPicPr>
        <p:blipFill>
          <a:blip r:embed="rId8">
            <a:alphaModFix/>
          </a:blip>
          <a:stretch>
            <a:fillRect/>
          </a:stretch>
        </p:blipFill>
        <p:spPr>
          <a:xfrm>
            <a:off x="930503" y="1105827"/>
            <a:ext cx="1608776" cy="904951"/>
          </a:xfrm>
          <a:prstGeom prst="rect">
            <a:avLst/>
          </a:prstGeom>
          <a:noFill/>
          <a:ln>
            <a:noFill/>
          </a:ln>
        </p:spPr>
      </p:pic>
      <p:pic>
        <p:nvPicPr>
          <p:cNvPr id="397" name="Google Shape;397;p26"/>
          <p:cNvPicPr preferRelativeResize="0"/>
          <p:nvPr/>
        </p:nvPicPr>
        <p:blipFill>
          <a:blip r:embed="rId9">
            <a:alphaModFix/>
          </a:blip>
          <a:stretch>
            <a:fillRect/>
          </a:stretch>
        </p:blipFill>
        <p:spPr>
          <a:xfrm>
            <a:off x="5930587" y="2719632"/>
            <a:ext cx="2795124" cy="829200"/>
          </a:xfrm>
          <a:prstGeom prst="rect">
            <a:avLst/>
          </a:prstGeom>
          <a:noFill/>
          <a:ln>
            <a:noFill/>
          </a:ln>
        </p:spPr>
      </p:pic>
      <p:pic>
        <p:nvPicPr>
          <p:cNvPr id="398" name="Google Shape;398;p26"/>
          <p:cNvPicPr preferRelativeResize="0"/>
          <p:nvPr/>
        </p:nvPicPr>
        <p:blipFill>
          <a:blip r:embed="rId10">
            <a:alphaModFix/>
          </a:blip>
          <a:stretch>
            <a:fillRect/>
          </a:stretch>
        </p:blipFill>
        <p:spPr>
          <a:xfrm>
            <a:off x="720900" y="1827084"/>
            <a:ext cx="2214150" cy="680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27"/>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Prototype</a:t>
            </a:r>
            <a:endParaRPr/>
          </a:p>
          <a:p>
            <a:pPr indent="0" lvl="0" marL="0" rtl="0" algn="l">
              <a:spcBef>
                <a:spcPts val="0"/>
              </a:spcBef>
              <a:spcAft>
                <a:spcPts val="0"/>
              </a:spcAft>
              <a:buNone/>
            </a:pPr>
            <a:r>
              <a:rPr lang="it"/>
              <a:t>Hardware Used	</a:t>
            </a:r>
            <a:endParaRPr/>
          </a:p>
        </p:txBody>
      </p:sp>
      <p:sp>
        <p:nvSpPr>
          <p:cNvPr id="404" name="Google Shape;404;p27"/>
          <p:cNvSpPr txBox="1"/>
          <p:nvPr>
            <p:ph idx="1" type="body"/>
          </p:nvPr>
        </p:nvSpPr>
        <p:spPr>
          <a:xfrm>
            <a:off x="1303800" y="1636575"/>
            <a:ext cx="7169400" cy="2895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it" sz="1546"/>
              <a:t>Microcontroller: Arduino UNO x 2 (1 for bowl and 1 for animal)</a:t>
            </a:r>
            <a:endParaRPr sz="1546"/>
          </a:p>
          <a:p>
            <a:pPr indent="0" lvl="0" marL="0" rtl="0" algn="l">
              <a:spcBef>
                <a:spcPts val="1200"/>
              </a:spcBef>
              <a:spcAft>
                <a:spcPts val="0"/>
              </a:spcAft>
              <a:buNone/>
            </a:pPr>
            <a:r>
              <a:rPr lang="it" sz="1546"/>
              <a:t>Sensors: ultrasonic (</a:t>
            </a:r>
            <a:r>
              <a:rPr lang="it" sz="1546"/>
              <a:t>HC-SR04</a:t>
            </a:r>
            <a:r>
              <a:rPr lang="it" sz="1546"/>
              <a:t>), GPS (Neo6m) and webcam</a:t>
            </a:r>
            <a:endParaRPr sz="1546"/>
          </a:p>
          <a:p>
            <a:pPr indent="0" lvl="0" marL="0" rtl="0" algn="l">
              <a:spcBef>
                <a:spcPts val="1200"/>
              </a:spcBef>
              <a:spcAft>
                <a:spcPts val="0"/>
              </a:spcAft>
              <a:buNone/>
            </a:pPr>
            <a:r>
              <a:rPr lang="it" sz="1546"/>
              <a:t>Actuators: servo motor</a:t>
            </a:r>
            <a:endParaRPr sz="1546"/>
          </a:p>
          <a:p>
            <a:pPr indent="0" lvl="0" marL="0" rtl="0" algn="l">
              <a:spcBef>
                <a:spcPts val="1200"/>
              </a:spcBef>
              <a:spcAft>
                <a:spcPts val="0"/>
              </a:spcAft>
              <a:buNone/>
            </a:pPr>
            <a:r>
              <a:rPr lang="it" sz="1546"/>
              <a:t>Smartphone: client</a:t>
            </a:r>
            <a:endParaRPr sz="1546"/>
          </a:p>
          <a:p>
            <a:pPr indent="0" lvl="0" marL="0" rtl="0" algn="l">
              <a:spcBef>
                <a:spcPts val="1200"/>
              </a:spcBef>
              <a:spcAft>
                <a:spcPts val="0"/>
              </a:spcAft>
              <a:buNone/>
            </a:pPr>
            <a:r>
              <a:rPr lang="it" sz="1546"/>
              <a:t>Server Cloud: GCloud / localhost</a:t>
            </a:r>
            <a:endParaRPr sz="1546"/>
          </a:p>
          <a:p>
            <a:pPr indent="0" lvl="0" marL="0" rtl="0" algn="l">
              <a:spcBef>
                <a:spcPts val="1200"/>
              </a:spcBef>
              <a:spcAft>
                <a:spcPts val="0"/>
              </a:spcAft>
              <a:buNone/>
            </a:pPr>
            <a:r>
              <a:t/>
            </a:r>
            <a:endParaRPr/>
          </a:p>
          <a:p>
            <a:pPr indent="0" lvl="0" marL="0" rtl="0" algn="l">
              <a:spcBef>
                <a:spcPts val="1200"/>
              </a:spcBef>
              <a:spcAft>
                <a:spcPts val="0"/>
              </a:spcAft>
              <a:buNone/>
            </a:pPr>
            <a:r>
              <a:rPr lang="it"/>
              <a:t> </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8"/>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Technical Talk</a:t>
            </a:r>
            <a:endParaRPr/>
          </a:p>
        </p:txBody>
      </p:sp>
      <p:sp>
        <p:nvSpPr>
          <p:cNvPr id="410" name="Google Shape;410;p28"/>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Bowl Prototype Circuit Schematic</a:t>
            </a:r>
            <a:r>
              <a:rPr lang="it"/>
              <a:t>	</a:t>
            </a:r>
            <a:endParaRPr/>
          </a:p>
        </p:txBody>
      </p:sp>
      <p:pic>
        <p:nvPicPr>
          <p:cNvPr id="416" name="Google Shape;416;p29"/>
          <p:cNvPicPr preferRelativeResize="0"/>
          <p:nvPr/>
        </p:nvPicPr>
        <p:blipFill>
          <a:blip r:embed="rId3">
            <a:alphaModFix/>
          </a:blip>
          <a:stretch>
            <a:fillRect/>
          </a:stretch>
        </p:blipFill>
        <p:spPr>
          <a:xfrm rot="5400000">
            <a:off x="2624187" y="457313"/>
            <a:ext cx="3903751" cy="52104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Collar </a:t>
            </a:r>
            <a:r>
              <a:rPr lang="it"/>
              <a:t>Prototype Circuit Schematic	</a:t>
            </a:r>
            <a:endParaRPr/>
          </a:p>
        </p:txBody>
      </p:sp>
      <p:pic>
        <p:nvPicPr>
          <p:cNvPr id="422" name="Google Shape;422;p30"/>
          <p:cNvPicPr preferRelativeResize="0"/>
          <p:nvPr/>
        </p:nvPicPr>
        <p:blipFill>
          <a:blip r:embed="rId3">
            <a:alphaModFix/>
          </a:blip>
          <a:stretch>
            <a:fillRect/>
          </a:stretch>
        </p:blipFill>
        <p:spPr>
          <a:xfrm>
            <a:off x="1373701" y="1309125"/>
            <a:ext cx="2733701" cy="3644950"/>
          </a:xfrm>
          <a:prstGeom prst="rect">
            <a:avLst/>
          </a:prstGeom>
          <a:noFill/>
          <a:ln>
            <a:noFill/>
          </a:ln>
        </p:spPr>
      </p:pic>
      <p:pic>
        <p:nvPicPr>
          <p:cNvPr id="423" name="Google Shape;423;p30"/>
          <p:cNvPicPr preferRelativeResize="0"/>
          <p:nvPr/>
        </p:nvPicPr>
        <p:blipFill rotWithShape="1">
          <a:blip r:embed="rId4">
            <a:alphaModFix/>
          </a:blip>
          <a:srcRect b="26886" l="2543" r="0" t="23772"/>
          <a:stretch/>
        </p:blipFill>
        <p:spPr>
          <a:xfrm>
            <a:off x="4255450" y="1652858"/>
            <a:ext cx="4381200" cy="2957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Sensor: Ultrasonic</a:t>
            </a:r>
            <a:endParaRPr/>
          </a:p>
        </p:txBody>
      </p:sp>
      <p:sp>
        <p:nvSpPr>
          <p:cNvPr id="429" name="Google Shape;429;p31"/>
          <p:cNvSpPr txBox="1"/>
          <p:nvPr>
            <p:ph idx="1" type="body"/>
          </p:nvPr>
        </p:nvSpPr>
        <p:spPr>
          <a:xfrm>
            <a:off x="555650" y="1597875"/>
            <a:ext cx="6655800" cy="2406000"/>
          </a:xfrm>
          <a:prstGeom prst="rect">
            <a:avLst/>
          </a:prstGeom>
        </p:spPr>
        <p:txBody>
          <a:bodyPr anchorCtr="0" anchor="t" bIns="91425" lIns="91425" spcFirstLastPara="1" rIns="91425" wrap="square" tIns="91425">
            <a:normAutofit fontScale="92500" lnSpcReduction="20000"/>
          </a:bodyPr>
          <a:lstStyle/>
          <a:p>
            <a:pPr indent="0" lvl="0" marL="0" rtl="0" algn="l">
              <a:lnSpc>
                <a:spcPct val="140000"/>
              </a:lnSpc>
              <a:spcBef>
                <a:spcPts val="700"/>
              </a:spcBef>
              <a:spcAft>
                <a:spcPts val="0"/>
              </a:spcAft>
              <a:buNone/>
            </a:pPr>
            <a:r>
              <a:rPr lang="it"/>
              <a:t>Ultrasonic Sensor HC-SR04 is a sensor that can measure distance. It emits an ultrasound at 40kHz which travels through the air and if there is an object or obstacle on its path It will bounce back to the module. Considering the travel time and the speed of the sound you can calculate the distance.</a:t>
            </a:r>
            <a:endParaRPr/>
          </a:p>
          <a:p>
            <a:pPr indent="0" lvl="0" marL="0" rtl="0" algn="l">
              <a:lnSpc>
                <a:spcPct val="140000"/>
              </a:lnSpc>
              <a:spcBef>
                <a:spcPts val="700"/>
              </a:spcBef>
              <a:spcAft>
                <a:spcPts val="0"/>
              </a:spcAft>
              <a:buNone/>
            </a:pPr>
            <a:r>
              <a:t/>
            </a:r>
            <a:endParaRPr/>
          </a:p>
          <a:p>
            <a:pPr indent="0" lvl="0" marL="0" rtl="0" algn="l">
              <a:lnSpc>
                <a:spcPct val="140000"/>
              </a:lnSpc>
              <a:spcBef>
                <a:spcPts val="700"/>
              </a:spcBef>
              <a:spcAft>
                <a:spcPts val="0"/>
              </a:spcAft>
              <a:buNone/>
            </a:pPr>
            <a:r>
              <a:rPr lang="it"/>
              <a:t>The configuration pin of HC-SR04 is VCC (1), TRIG (2), ECHO (3), and GND (4). The supply voltage of VCC is +5V and you can attach TRIG and ECHO pin to any Digital I/O in your Arduino Board.</a:t>
            </a:r>
            <a:endParaRPr/>
          </a:p>
          <a:p>
            <a:pPr indent="0" lvl="0" marL="0" rtl="0" algn="l">
              <a:spcBef>
                <a:spcPts val="700"/>
              </a:spcBef>
              <a:spcAft>
                <a:spcPts val="1200"/>
              </a:spcAft>
              <a:buNone/>
            </a:pPr>
            <a:r>
              <a:t/>
            </a:r>
            <a:endParaRPr/>
          </a:p>
        </p:txBody>
      </p:sp>
      <p:pic>
        <p:nvPicPr>
          <p:cNvPr id="430" name="Google Shape;430;p31"/>
          <p:cNvPicPr preferRelativeResize="0"/>
          <p:nvPr/>
        </p:nvPicPr>
        <p:blipFill>
          <a:blip r:embed="rId3">
            <a:alphaModFix/>
          </a:blip>
          <a:stretch>
            <a:fillRect/>
          </a:stretch>
        </p:blipFill>
        <p:spPr>
          <a:xfrm>
            <a:off x="6102639" y="-20837"/>
            <a:ext cx="2592525" cy="2092623"/>
          </a:xfrm>
          <a:prstGeom prst="rect">
            <a:avLst/>
          </a:prstGeom>
          <a:noFill/>
          <a:ln>
            <a:noFill/>
          </a:ln>
        </p:spPr>
      </p:pic>
      <p:pic>
        <p:nvPicPr>
          <p:cNvPr id="431" name="Google Shape;431;p31"/>
          <p:cNvPicPr preferRelativeResize="0"/>
          <p:nvPr/>
        </p:nvPicPr>
        <p:blipFill>
          <a:blip r:embed="rId4">
            <a:alphaModFix/>
          </a:blip>
          <a:stretch>
            <a:fillRect/>
          </a:stretch>
        </p:blipFill>
        <p:spPr>
          <a:xfrm>
            <a:off x="5233925" y="3745529"/>
            <a:ext cx="2843001" cy="1200975"/>
          </a:xfrm>
          <a:prstGeom prst="rect">
            <a:avLst/>
          </a:prstGeom>
          <a:noFill/>
          <a:ln>
            <a:noFill/>
          </a:ln>
        </p:spPr>
      </p:pic>
      <p:pic>
        <p:nvPicPr>
          <p:cNvPr id="432" name="Google Shape;432;p31"/>
          <p:cNvPicPr preferRelativeResize="0"/>
          <p:nvPr/>
        </p:nvPicPr>
        <p:blipFill>
          <a:blip r:embed="rId5">
            <a:alphaModFix/>
          </a:blip>
          <a:stretch>
            <a:fillRect/>
          </a:stretch>
        </p:blipFill>
        <p:spPr>
          <a:xfrm>
            <a:off x="1667750" y="3616525"/>
            <a:ext cx="2415875" cy="1329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What is AiBowl?</a:t>
            </a:r>
            <a:endParaRPr/>
          </a:p>
        </p:txBody>
      </p:sp>
      <p:sp>
        <p:nvSpPr>
          <p:cNvPr id="283" name="Google Shape;283;p14"/>
          <p:cNvSpPr txBox="1"/>
          <p:nvPr>
            <p:ph idx="1" type="body"/>
          </p:nvPr>
        </p:nvSpPr>
        <p:spPr>
          <a:xfrm>
            <a:off x="1303800" y="1962075"/>
            <a:ext cx="7030500" cy="25416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it" sz="1900"/>
              <a:t>AiBowl is an innovative autonomous feeder for animals in a large area like a national park, that use a system composed by differents bowls and different collars, one for each animal.</a:t>
            </a:r>
            <a:endParaRPr sz="1900"/>
          </a:p>
          <a:p>
            <a:pPr indent="0" lvl="0" marL="45720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2"/>
          <p:cNvSpPr txBox="1"/>
          <p:nvPr>
            <p:ph type="title"/>
          </p:nvPr>
        </p:nvSpPr>
        <p:spPr>
          <a:xfrm>
            <a:off x="1303800" y="5845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Actuator: Servo</a:t>
            </a:r>
            <a:endParaRPr/>
          </a:p>
        </p:txBody>
      </p:sp>
      <p:sp>
        <p:nvSpPr>
          <p:cNvPr id="438" name="Google Shape;438;p3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25000" lnSpcReduction="20000"/>
          </a:bodyPr>
          <a:lstStyle/>
          <a:p>
            <a:pPr indent="0" lvl="0" marL="0" marR="0" rtl="0" algn="l">
              <a:lnSpc>
                <a:spcPct val="140000"/>
              </a:lnSpc>
              <a:spcBef>
                <a:spcPts val="700"/>
              </a:spcBef>
              <a:spcAft>
                <a:spcPts val="0"/>
              </a:spcAft>
              <a:buNone/>
            </a:pPr>
            <a:r>
              <a:rPr lang="it" sz="5175"/>
              <a:t>Servos have integrated gears and a shaft that can be precisely controlled. </a:t>
            </a:r>
            <a:endParaRPr sz="5175"/>
          </a:p>
          <a:p>
            <a:pPr indent="0" lvl="0" marL="0" marR="0" rtl="0" algn="l">
              <a:lnSpc>
                <a:spcPct val="140000"/>
              </a:lnSpc>
              <a:spcBef>
                <a:spcPts val="700"/>
              </a:spcBef>
              <a:spcAft>
                <a:spcPts val="0"/>
              </a:spcAft>
              <a:buNone/>
            </a:pPr>
            <a:r>
              <a:rPr lang="it" sz="5175"/>
              <a:t>Standard servos allow the shaft to be positioned at various angles, usually between 0 and 180 degrees. </a:t>
            </a:r>
            <a:endParaRPr sz="5175"/>
          </a:p>
          <a:p>
            <a:pPr indent="0" lvl="0" marL="0" marR="0" rtl="0" algn="l">
              <a:lnSpc>
                <a:spcPct val="140000"/>
              </a:lnSpc>
              <a:spcBef>
                <a:spcPts val="700"/>
              </a:spcBef>
              <a:spcAft>
                <a:spcPts val="0"/>
              </a:spcAft>
              <a:buNone/>
            </a:pPr>
            <a:r>
              <a:rPr lang="it" sz="5175"/>
              <a:t>Continuous rotation servos allow the rotation of the shaft to be set to various speeds.</a:t>
            </a:r>
            <a:endParaRPr sz="5175"/>
          </a:p>
          <a:p>
            <a:pPr indent="0" lvl="0" marL="0" rtl="0" algn="l">
              <a:lnSpc>
                <a:spcPct val="140000"/>
              </a:lnSpc>
              <a:spcBef>
                <a:spcPts val="700"/>
              </a:spcBef>
              <a:spcAft>
                <a:spcPts val="0"/>
              </a:spcAft>
              <a:buNone/>
            </a:pPr>
            <a:r>
              <a:t/>
            </a:r>
            <a:endParaRPr sz="5175"/>
          </a:p>
          <a:p>
            <a:pPr indent="0" lvl="0" marL="0" rtl="0" algn="l">
              <a:lnSpc>
                <a:spcPct val="140000"/>
              </a:lnSpc>
              <a:spcBef>
                <a:spcPts val="700"/>
              </a:spcBef>
              <a:spcAft>
                <a:spcPts val="0"/>
              </a:spcAft>
              <a:buNone/>
            </a:pPr>
            <a:r>
              <a:t/>
            </a:r>
            <a:endParaRPr sz="5175"/>
          </a:p>
          <a:p>
            <a:pPr indent="0" lvl="0" marL="0" rtl="0" algn="l">
              <a:lnSpc>
                <a:spcPct val="140000"/>
              </a:lnSpc>
              <a:spcBef>
                <a:spcPts val="700"/>
              </a:spcBef>
              <a:spcAft>
                <a:spcPts val="0"/>
              </a:spcAft>
              <a:buNone/>
            </a:pPr>
            <a:r>
              <a:t/>
            </a:r>
            <a:endParaRPr sz="5175"/>
          </a:p>
          <a:p>
            <a:pPr indent="0" lvl="0" marL="0" rtl="0" algn="l">
              <a:lnSpc>
                <a:spcPct val="140000"/>
              </a:lnSpc>
              <a:spcBef>
                <a:spcPts val="700"/>
              </a:spcBef>
              <a:spcAft>
                <a:spcPts val="0"/>
              </a:spcAft>
              <a:buNone/>
            </a:pPr>
            <a:r>
              <a:rPr lang="it" sz="5175"/>
              <a:t>Library used: &lt;Servo.h&gt;</a:t>
            </a:r>
            <a:endParaRPr sz="5175"/>
          </a:p>
          <a:p>
            <a:pPr indent="0" lvl="0" marL="0" rtl="0" algn="l">
              <a:spcBef>
                <a:spcPts val="700"/>
              </a:spcBef>
              <a:spcAft>
                <a:spcPts val="0"/>
              </a:spcAft>
              <a:buNone/>
            </a:pPr>
            <a:r>
              <a:rPr lang="it"/>
              <a:t> </a:t>
            </a:r>
            <a:endParaRPr/>
          </a:p>
          <a:p>
            <a:pPr indent="0" lvl="0" marL="0" rtl="0" algn="l">
              <a:spcBef>
                <a:spcPts val="1200"/>
              </a:spcBef>
              <a:spcAft>
                <a:spcPts val="1200"/>
              </a:spcAft>
              <a:buNone/>
            </a:pPr>
            <a:r>
              <a:t/>
            </a:r>
            <a:endParaRPr/>
          </a:p>
        </p:txBody>
      </p:sp>
      <p:pic>
        <p:nvPicPr>
          <p:cNvPr id="439" name="Google Shape;439;p32"/>
          <p:cNvPicPr preferRelativeResize="0"/>
          <p:nvPr/>
        </p:nvPicPr>
        <p:blipFill rotWithShape="1">
          <a:blip r:embed="rId3">
            <a:alphaModFix/>
          </a:blip>
          <a:srcRect b="37169" l="71477" r="0" t="34849"/>
          <a:stretch/>
        </p:blipFill>
        <p:spPr>
          <a:xfrm>
            <a:off x="6281300" y="364326"/>
            <a:ext cx="2608124" cy="1439150"/>
          </a:xfrm>
          <a:prstGeom prst="rect">
            <a:avLst/>
          </a:prstGeom>
          <a:noFill/>
          <a:ln>
            <a:noFill/>
          </a:ln>
        </p:spPr>
      </p:pic>
      <p:sp>
        <p:nvSpPr>
          <p:cNvPr id="440" name="Google Shape;440;p32"/>
          <p:cNvSpPr txBox="1"/>
          <p:nvPr/>
        </p:nvSpPr>
        <p:spPr>
          <a:xfrm>
            <a:off x="5020675" y="423400"/>
            <a:ext cx="78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latin typeface="Nunito"/>
                <a:ea typeface="Nunito"/>
                <a:cs typeface="Nunito"/>
                <a:sym typeface="Nunito"/>
              </a:rPr>
              <a:t>Digital Pin</a:t>
            </a:r>
            <a:endParaRPr sz="1000">
              <a:latin typeface="Nunito"/>
              <a:ea typeface="Nunito"/>
              <a:cs typeface="Nunito"/>
              <a:sym typeface="Nunito"/>
            </a:endParaRPr>
          </a:p>
        </p:txBody>
      </p:sp>
      <p:sp>
        <p:nvSpPr>
          <p:cNvPr id="441" name="Google Shape;441;p32"/>
          <p:cNvSpPr txBox="1"/>
          <p:nvPr/>
        </p:nvSpPr>
        <p:spPr>
          <a:xfrm>
            <a:off x="5020675" y="1424000"/>
            <a:ext cx="78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latin typeface="Nunito"/>
                <a:ea typeface="Nunito"/>
                <a:cs typeface="Nunito"/>
                <a:sym typeface="Nunito"/>
              </a:rPr>
              <a:t>Ground</a:t>
            </a:r>
            <a:endParaRPr sz="1000">
              <a:latin typeface="Nunito"/>
              <a:ea typeface="Nunito"/>
              <a:cs typeface="Nunito"/>
              <a:sym typeface="Nunito"/>
            </a:endParaRPr>
          </a:p>
        </p:txBody>
      </p:sp>
      <p:sp>
        <p:nvSpPr>
          <p:cNvPr id="442" name="Google Shape;442;p32"/>
          <p:cNvSpPr txBox="1"/>
          <p:nvPr/>
        </p:nvSpPr>
        <p:spPr>
          <a:xfrm>
            <a:off x="5020675" y="923700"/>
            <a:ext cx="786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latin typeface="Nunito"/>
                <a:ea typeface="Nunito"/>
                <a:cs typeface="Nunito"/>
                <a:sym typeface="Nunito"/>
              </a:rPr>
              <a:t>Power (5V)</a:t>
            </a:r>
            <a:endParaRPr sz="1000">
              <a:latin typeface="Nunito"/>
              <a:ea typeface="Nunito"/>
              <a:cs typeface="Nunito"/>
              <a:sym typeface="Nunito"/>
            </a:endParaRPr>
          </a:p>
        </p:txBody>
      </p:sp>
      <p:cxnSp>
        <p:nvCxnSpPr>
          <p:cNvPr id="443" name="Google Shape;443;p32"/>
          <p:cNvCxnSpPr>
            <a:endCxn id="440" idx="3"/>
          </p:cNvCxnSpPr>
          <p:nvPr/>
        </p:nvCxnSpPr>
        <p:spPr>
          <a:xfrm rot="10800000">
            <a:off x="5806675" y="592750"/>
            <a:ext cx="485100" cy="394500"/>
          </a:xfrm>
          <a:prstGeom prst="bentConnector3">
            <a:avLst>
              <a:gd fmla="val 50000" name="adj1"/>
            </a:avLst>
          </a:prstGeom>
          <a:noFill/>
          <a:ln cap="flat" cmpd="sng" w="28575">
            <a:solidFill>
              <a:schemeClr val="dk2"/>
            </a:solidFill>
            <a:prstDash val="solid"/>
            <a:round/>
            <a:headEnd len="med" w="med" type="none"/>
            <a:tailEnd len="med" w="med" type="none"/>
          </a:ln>
        </p:spPr>
      </p:cxnSp>
      <p:cxnSp>
        <p:nvCxnSpPr>
          <p:cNvPr id="444" name="Google Shape;444;p32"/>
          <p:cNvCxnSpPr>
            <a:endCxn id="439" idx="1"/>
          </p:cNvCxnSpPr>
          <p:nvPr/>
        </p:nvCxnSpPr>
        <p:spPr>
          <a:xfrm>
            <a:off x="5579900" y="1083300"/>
            <a:ext cx="701400" cy="600"/>
          </a:xfrm>
          <a:prstGeom prst="bentConnector3">
            <a:avLst>
              <a:gd fmla="val 50000" name="adj1"/>
            </a:avLst>
          </a:prstGeom>
          <a:noFill/>
          <a:ln cap="flat" cmpd="sng" w="28575">
            <a:solidFill>
              <a:schemeClr val="dk2"/>
            </a:solidFill>
            <a:prstDash val="solid"/>
            <a:round/>
            <a:headEnd len="med" w="med" type="none"/>
            <a:tailEnd len="med" w="med" type="none"/>
          </a:ln>
        </p:spPr>
      </p:cxnSp>
      <p:cxnSp>
        <p:nvCxnSpPr>
          <p:cNvPr id="445" name="Google Shape;445;p32"/>
          <p:cNvCxnSpPr/>
          <p:nvPr/>
        </p:nvCxnSpPr>
        <p:spPr>
          <a:xfrm flipH="1" rot="10800000">
            <a:off x="5605900" y="1231200"/>
            <a:ext cx="690900" cy="369000"/>
          </a:xfrm>
          <a:prstGeom prst="bentConnector3">
            <a:avLst>
              <a:gd fmla="val 50000" name="adj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Sensor: GPS</a:t>
            </a:r>
            <a:endParaRPr/>
          </a:p>
        </p:txBody>
      </p:sp>
      <p:sp>
        <p:nvSpPr>
          <p:cNvPr id="451" name="Google Shape;451;p33"/>
          <p:cNvSpPr txBox="1"/>
          <p:nvPr>
            <p:ph idx="1" type="body"/>
          </p:nvPr>
        </p:nvSpPr>
        <p:spPr>
          <a:xfrm>
            <a:off x="508900" y="1597875"/>
            <a:ext cx="4663500" cy="3369000"/>
          </a:xfrm>
          <a:prstGeom prst="rect">
            <a:avLst/>
          </a:prstGeom>
        </p:spPr>
        <p:txBody>
          <a:bodyPr anchorCtr="0" anchor="t" bIns="91425" lIns="91425" spcFirstLastPara="1" rIns="91425" wrap="square" tIns="91425">
            <a:normAutofit fontScale="55000" lnSpcReduction="10000"/>
          </a:bodyPr>
          <a:lstStyle/>
          <a:p>
            <a:pPr indent="0" lvl="0" marL="0" marR="0" rtl="0" algn="l">
              <a:lnSpc>
                <a:spcPct val="140000"/>
              </a:lnSpc>
              <a:spcBef>
                <a:spcPts val="700"/>
              </a:spcBef>
              <a:spcAft>
                <a:spcPts val="0"/>
              </a:spcAft>
              <a:buNone/>
            </a:pPr>
            <a:r>
              <a:rPr lang="it"/>
              <a:t>It can track up to 22 satellites on 50 channels and achieves the industry’s highest level of sensitivity i.e. -161 dB tracking, while consuming only 45mA supply current.</a:t>
            </a:r>
            <a:endParaRPr/>
          </a:p>
          <a:p>
            <a:pPr indent="0" lvl="0" marL="0" marR="0" rtl="0" algn="l">
              <a:lnSpc>
                <a:spcPct val="140000"/>
              </a:lnSpc>
              <a:spcBef>
                <a:spcPts val="700"/>
              </a:spcBef>
              <a:spcAft>
                <a:spcPts val="0"/>
              </a:spcAft>
              <a:buNone/>
            </a:pPr>
            <a:r>
              <a:t/>
            </a:r>
            <a:endParaRPr/>
          </a:p>
          <a:p>
            <a:pPr indent="0" lvl="0" marL="0" marR="0" rtl="0" algn="l">
              <a:lnSpc>
                <a:spcPct val="140000"/>
              </a:lnSpc>
              <a:spcBef>
                <a:spcPts val="700"/>
              </a:spcBef>
              <a:spcAft>
                <a:spcPts val="0"/>
              </a:spcAft>
              <a:buNone/>
            </a:pPr>
            <a:r>
              <a:rPr lang="it"/>
              <a:t>Unlike other GPS modules, it can do up to 5 location updates a second with 2.5m Horizontal position accuracy. The u-blox 6 positioning engine also boasts a Time-To-First-Fix (TTFF) of under 1 second.</a:t>
            </a:r>
            <a:endParaRPr/>
          </a:p>
          <a:p>
            <a:pPr indent="0" lvl="0" marL="0" marR="0" rtl="0" algn="l">
              <a:lnSpc>
                <a:spcPct val="140000"/>
              </a:lnSpc>
              <a:spcBef>
                <a:spcPts val="700"/>
              </a:spcBef>
              <a:spcAft>
                <a:spcPts val="0"/>
              </a:spcAft>
              <a:buNone/>
            </a:pPr>
            <a:r>
              <a:t/>
            </a:r>
            <a:endParaRPr/>
          </a:p>
          <a:p>
            <a:pPr indent="0" lvl="0" marL="0" marR="0" rtl="0" algn="l">
              <a:lnSpc>
                <a:spcPct val="140000"/>
              </a:lnSpc>
              <a:spcBef>
                <a:spcPts val="700"/>
              </a:spcBef>
              <a:spcAft>
                <a:spcPts val="0"/>
              </a:spcAft>
              <a:buNone/>
            </a:pPr>
            <a:r>
              <a:rPr lang="it"/>
              <a:t>One of the best features the chip provides is Power Save Mode(PSM). It allows a reduction in system power consumption by selectively switching parts of the receiver ON and OFF. This dramatically reduces power consumption of the module to just 11mA making it suitable for power sensitive applications like GPS wristwatch.</a:t>
            </a:r>
            <a:endParaRPr/>
          </a:p>
          <a:p>
            <a:pPr indent="0" lvl="0" marL="0" marR="0" rtl="0" algn="l">
              <a:lnSpc>
                <a:spcPct val="140000"/>
              </a:lnSpc>
              <a:spcBef>
                <a:spcPts val="700"/>
              </a:spcBef>
              <a:spcAft>
                <a:spcPts val="0"/>
              </a:spcAft>
              <a:buNone/>
            </a:pPr>
            <a:r>
              <a:t/>
            </a:r>
            <a:endParaRPr/>
          </a:p>
          <a:p>
            <a:pPr indent="0" lvl="0" marL="0" marR="0" rtl="0" algn="l">
              <a:lnSpc>
                <a:spcPct val="140000"/>
              </a:lnSpc>
              <a:spcBef>
                <a:spcPts val="700"/>
              </a:spcBef>
              <a:spcAft>
                <a:spcPts val="0"/>
              </a:spcAft>
              <a:buNone/>
            </a:pPr>
            <a:r>
              <a:rPr lang="it"/>
              <a:t>The necessary data pins of NEO-6M GPS chip are broken out to a 0.1″ pitch headers. This includes pins required for communication with a microcontroller over UART. The module supports baud rate from 4800bps to 230400bps with default baud of 9600.</a:t>
            </a:r>
            <a:endParaRPr/>
          </a:p>
          <a:p>
            <a:pPr indent="0" lvl="0" marL="0" marR="0" rtl="0" algn="l">
              <a:lnSpc>
                <a:spcPct val="140000"/>
              </a:lnSpc>
              <a:spcBef>
                <a:spcPts val="700"/>
              </a:spcBef>
              <a:spcAft>
                <a:spcPts val="0"/>
              </a:spcAft>
              <a:buNone/>
            </a:pPr>
            <a:r>
              <a:t/>
            </a:r>
            <a:endParaRPr/>
          </a:p>
          <a:p>
            <a:pPr indent="0" lvl="0" marL="0" marR="0" rtl="0" algn="l">
              <a:lnSpc>
                <a:spcPct val="140000"/>
              </a:lnSpc>
              <a:spcBef>
                <a:spcPts val="700"/>
              </a:spcBef>
              <a:spcAft>
                <a:spcPts val="0"/>
              </a:spcAft>
              <a:buNone/>
            </a:pPr>
            <a:r>
              <a:rPr lang="it"/>
              <a:t>Library used: &lt;TinyGPS++&gt;</a:t>
            </a:r>
            <a:endParaRPr/>
          </a:p>
          <a:p>
            <a:pPr indent="0" lvl="0" marL="0" marR="0" rtl="0" algn="l">
              <a:lnSpc>
                <a:spcPct val="140000"/>
              </a:lnSpc>
              <a:spcBef>
                <a:spcPts val="700"/>
              </a:spcBef>
              <a:spcAft>
                <a:spcPts val="700"/>
              </a:spcAft>
              <a:buNone/>
            </a:pPr>
            <a:r>
              <a:rPr lang="it"/>
              <a:t>Details: https://lastminuteengineers.com/neo6m-gps-arduino-tutorial/</a:t>
            </a:r>
            <a:endParaRPr/>
          </a:p>
        </p:txBody>
      </p:sp>
      <p:pic>
        <p:nvPicPr>
          <p:cNvPr id="452" name="Google Shape;452;p33"/>
          <p:cNvPicPr preferRelativeResize="0"/>
          <p:nvPr/>
        </p:nvPicPr>
        <p:blipFill>
          <a:blip r:embed="rId3">
            <a:alphaModFix/>
          </a:blip>
          <a:stretch>
            <a:fillRect/>
          </a:stretch>
        </p:blipFill>
        <p:spPr>
          <a:xfrm>
            <a:off x="6543393" y="2899475"/>
            <a:ext cx="2223225" cy="2104375"/>
          </a:xfrm>
          <a:prstGeom prst="rect">
            <a:avLst/>
          </a:prstGeom>
          <a:noFill/>
          <a:ln>
            <a:noFill/>
          </a:ln>
        </p:spPr>
      </p:pic>
      <p:pic>
        <p:nvPicPr>
          <p:cNvPr id="453" name="Google Shape;453;p33"/>
          <p:cNvPicPr preferRelativeResize="0"/>
          <p:nvPr/>
        </p:nvPicPr>
        <p:blipFill>
          <a:blip r:embed="rId4">
            <a:alphaModFix/>
          </a:blip>
          <a:stretch>
            <a:fillRect/>
          </a:stretch>
        </p:blipFill>
        <p:spPr>
          <a:xfrm>
            <a:off x="5346125" y="1124525"/>
            <a:ext cx="1115725" cy="1166050"/>
          </a:xfrm>
          <a:prstGeom prst="rect">
            <a:avLst/>
          </a:prstGeom>
          <a:noFill/>
          <a:ln>
            <a:noFill/>
          </a:ln>
        </p:spPr>
      </p:pic>
      <p:pic>
        <p:nvPicPr>
          <p:cNvPr id="454" name="Google Shape;454;p33"/>
          <p:cNvPicPr preferRelativeResize="0"/>
          <p:nvPr/>
        </p:nvPicPr>
        <p:blipFill rotWithShape="1">
          <a:blip r:embed="rId5">
            <a:alphaModFix/>
          </a:blip>
          <a:srcRect b="10482" l="0" r="0" t="0"/>
          <a:stretch/>
        </p:blipFill>
        <p:spPr>
          <a:xfrm>
            <a:off x="6635550" y="597900"/>
            <a:ext cx="2038925" cy="2219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34"/>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FSM</a:t>
            </a:r>
            <a:endParaRPr/>
          </a:p>
        </p:txBody>
      </p:sp>
      <p:sp>
        <p:nvSpPr>
          <p:cNvPr id="460" name="Google Shape;460;p34"/>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3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it"/>
              <a:t>Sensors and Bridge FSM</a:t>
            </a:r>
            <a:endParaRPr/>
          </a:p>
        </p:txBody>
      </p:sp>
      <p:sp>
        <p:nvSpPr>
          <p:cNvPr id="466" name="Google Shape;466;p35"/>
          <p:cNvSpPr txBox="1"/>
          <p:nvPr>
            <p:ph idx="1" type="body"/>
          </p:nvPr>
        </p:nvSpPr>
        <p:spPr>
          <a:xfrm>
            <a:off x="1303800" y="1657000"/>
            <a:ext cx="7030500" cy="254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t"/>
              <a:t>Why use Finite State Machine patterns?</a:t>
            </a:r>
            <a:endParaRPr/>
          </a:p>
          <a:p>
            <a:pPr indent="-311150" lvl="0" marL="457200" rtl="0" algn="l">
              <a:spcBef>
                <a:spcPts val="1200"/>
              </a:spcBef>
              <a:spcAft>
                <a:spcPts val="0"/>
              </a:spcAft>
              <a:buSzPts val="1300"/>
              <a:buChar char="❖"/>
            </a:pPr>
            <a:r>
              <a:rPr lang="it"/>
              <a:t>Robust software</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it"/>
              <a:t>Easy to change/add functionalities</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36"/>
          <p:cNvSpPr txBox="1"/>
          <p:nvPr>
            <p:ph type="title"/>
          </p:nvPr>
        </p:nvSpPr>
        <p:spPr>
          <a:xfrm>
            <a:off x="12964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Finite State Machine for Bowl</a:t>
            </a:r>
            <a:endParaRPr/>
          </a:p>
        </p:txBody>
      </p:sp>
      <p:pic>
        <p:nvPicPr>
          <p:cNvPr id="472" name="Google Shape;472;p36"/>
          <p:cNvPicPr preferRelativeResize="0"/>
          <p:nvPr/>
        </p:nvPicPr>
        <p:blipFill>
          <a:blip r:embed="rId3">
            <a:alphaModFix/>
          </a:blip>
          <a:stretch>
            <a:fillRect/>
          </a:stretch>
        </p:blipFill>
        <p:spPr>
          <a:xfrm>
            <a:off x="1488579" y="569650"/>
            <a:ext cx="6166851" cy="4443674"/>
          </a:xfrm>
          <a:prstGeom prst="rect">
            <a:avLst/>
          </a:prstGeom>
          <a:noFill/>
          <a:ln>
            <a:noFill/>
          </a:ln>
        </p:spPr>
      </p:pic>
      <p:sp>
        <p:nvSpPr>
          <p:cNvPr id="473" name="Google Shape;473;p36"/>
          <p:cNvSpPr txBox="1"/>
          <p:nvPr/>
        </p:nvSpPr>
        <p:spPr>
          <a:xfrm>
            <a:off x="3911950" y="9939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Stato 1</a:t>
            </a:r>
            <a:endParaRPr>
              <a:latin typeface="Nunito"/>
              <a:ea typeface="Nunito"/>
              <a:cs typeface="Nunito"/>
              <a:sym typeface="Nunito"/>
            </a:endParaRPr>
          </a:p>
        </p:txBody>
      </p:sp>
      <p:sp>
        <p:nvSpPr>
          <p:cNvPr id="474" name="Google Shape;474;p36"/>
          <p:cNvSpPr txBox="1"/>
          <p:nvPr/>
        </p:nvSpPr>
        <p:spPr>
          <a:xfrm>
            <a:off x="6301025" y="9939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Stato 2</a:t>
            </a:r>
            <a:endParaRPr>
              <a:latin typeface="Nunito"/>
              <a:ea typeface="Nunito"/>
              <a:cs typeface="Nunito"/>
              <a:sym typeface="Nunito"/>
            </a:endParaRPr>
          </a:p>
        </p:txBody>
      </p:sp>
      <p:sp>
        <p:nvSpPr>
          <p:cNvPr id="475" name="Google Shape;475;p36"/>
          <p:cNvSpPr txBox="1"/>
          <p:nvPr/>
        </p:nvSpPr>
        <p:spPr>
          <a:xfrm>
            <a:off x="6271425" y="35553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Stato 3</a:t>
            </a:r>
            <a:endParaRPr>
              <a:latin typeface="Nunito"/>
              <a:ea typeface="Nunito"/>
              <a:cs typeface="Nunito"/>
              <a:sym typeface="Nunito"/>
            </a:endParaRPr>
          </a:p>
        </p:txBody>
      </p:sp>
      <p:sp>
        <p:nvSpPr>
          <p:cNvPr id="476" name="Google Shape;476;p36"/>
          <p:cNvSpPr txBox="1"/>
          <p:nvPr/>
        </p:nvSpPr>
        <p:spPr>
          <a:xfrm>
            <a:off x="2753350" y="3587150"/>
            <a:ext cx="95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Stato 4</a:t>
            </a:r>
            <a:endParaRPr>
              <a:latin typeface="Nunito"/>
              <a:ea typeface="Nunito"/>
              <a:cs typeface="Nunito"/>
              <a:sym typeface="Nunito"/>
            </a:endParaRPr>
          </a:p>
        </p:txBody>
      </p:sp>
      <p:cxnSp>
        <p:nvCxnSpPr>
          <p:cNvPr id="477" name="Google Shape;477;p36"/>
          <p:cNvCxnSpPr/>
          <p:nvPr/>
        </p:nvCxnSpPr>
        <p:spPr>
          <a:xfrm>
            <a:off x="6660650" y="4285025"/>
            <a:ext cx="1598700" cy="429300"/>
          </a:xfrm>
          <a:prstGeom prst="straightConnector1">
            <a:avLst/>
          </a:prstGeom>
          <a:noFill/>
          <a:ln cap="flat" cmpd="sng" w="28575">
            <a:solidFill>
              <a:schemeClr val="dk2"/>
            </a:solidFill>
            <a:prstDash val="solid"/>
            <a:round/>
            <a:headEnd len="med" w="med" type="none"/>
            <a:tailEnd len="med" w="med" type="triangle"/>
          </a:ln>
        </p:spPr>
      </p:cxnSp>
      <p:sp>
        <p:nvSpPr>
          <p:cNvPr id="478" name="Google Shape;478;p36"/>
          <p:cNvSpPr txBox="1"/>
          <p:nvPr/>
        </p:nvSpPr>
        <p:spPr>
          <a:xfrm>
            <a:off x="7655425" y="46624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Next Slide…</a:t>
            </a:r>
            <a:endParaRPr>
              <a:latin typeface="Nunito"/>
              <a:ea typeface="Nunito"/>
              <a:cs typeface="Nunito"/>
              <a:sym typeface="Nuni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37"/>
          <p:cNvSpPr txBox="1"/>
          <p:nvPr>
            <p:ph type="title"/>
          </p:nvPr>
        </p:nvSpPr>
        <p:spPr>
          <a:xfrm>
            <a:off x="7328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Finite State Machine for Bowl</a:t>
            </a:r>
            <a:endParaRPr/>
          </a:p>
        </p:txBody>
      </p:sp>
      <p:sp>
        <p:nvSpPr>
          <p:cNvPr id="484" name="Google Shape;484;p37"/>
          <p:cNvSpPr/>
          <p:nvPr/>
        </p:nvSpPr>
        <p:spPr>
          <a:xfrm>
            <a:off x="1460550" y="710500"/>
            <a:ext cx="999300" cy="999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S1</a:t>
            </a:r>
            <a:endParaRPr/>
          </a:p>
        </p:txBody>
      </p:sp>
      <p:sp>
        <p:nvSpPr>
          <p:cNvPr id="485" name="Google Shape;485;p37"/>
          <p:cNvSpPr/>
          <p:nvPr/>
        </p:nvSpPr>
        <p:spPr>
          <a:xfrm>
            <a:off x="4978350" y="700750"/>
            <a:ext cx="1018800" cy="1018800"/>
          </a:xfrm>
          <a:prstGeom prst="ellipse">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S2</a:t>
            </a:r>
            <a:endParaRPr/>
          </a:p>
        </p:txBody>
      </p:sp>
      <p:sp>
        <p:nvSpPr>
          <p:cNvPr id="486" name="Google Shape;486;p37"/>
          <p:cNvSpPr/>
          <p:nvPr/>
        </p:nvSpPr>
        <p:spPr>
          <a:xfrm>
            <a:off x="6879650" y="2072100"/>
            <a:ext cx="999300" cy="999300"/>
          </a:xfrm>
          <a:prstGeom prst="ellipse">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S3</a:t>
            </a:r>
            <a:endParaRPr/>
          </a:p>
        </p:txBody>
      </p:sp>
      <p:sp>
        <p:nvSpPr>
          <p:cNvPr id="487" name="Google Shape;487;p37"/>
          <p:cNvSpPr/>
          <p:nvPr/>
        </p:nvSpPr>
        <p:spPr>
          <a:xfrm>
            <a:off x="7542625" y="3890150"/>
            <a:ext cx="999300" cy="999300"/>
          </a:xfrm>
          <a:prstGeom prst="ellipse">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S4</a:t>
            </a:r>
            <a:endParaRPr/>
          </a:p>
        </p:txBody>
      </p:sp>
      <p:sp>
        <p:nvSpPr>
          <p:cNvPr id="488" name="Google Shape;488;p37"/>
          <p:cNvSpPr/>
          <p:nvPr/>
        </p:nvSpPr>
        <p:spPr>
          <a:xfrm>
            <a:off x="1589150" y="3609250"/>
            <a:ext cx="999300" cy="999300"/>
          </a:xfrm>
          <a:prstGeom prst="ellipse">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S5</a:t>
            </a:r>
            <a:endParaRPr/>
          </a:p>
        </p:txBody>
      </p:sp>
      <p:cxnSp>
        <p:nvCxnSpPr>
          <p:cNvPr id="489" name="Google Shape;489;p37"/>
          <p:cNvCxnSpPr>
            <a:stCxn id="484" idx="6"/>
            <a:endCxn id="485" idx="2"/>
          </p:cNvCxnSpPr>
          <p:nvPr/>
        </p:nvCxnSpPr>
        <p:spPr>
          <a:xfrm>
            <a:off x="2459850" y="1210150"/>
            <a:ext cx="2518500" cy="0"/>
          </a:xfrm>
          <a:prstGeom prst="straightConnector1">
            <a:avLst/>
          </a:prstGeom>
          <a:noFill/>
          <a:ln cap="flat" cmpd="sng" w="9525">
            <a:solidFill>
              <a:schemeClr val="dk2"/>
            </a:solidFill>
            <a:prstDash val="solid"/>
            <a:round/>
            <a:headEnd len="med" w="med" type="none"/>
            <a:tailEnd len="med" w="med" type="triangle"/>
          </a:ln>
        </p:spPr>
      </p:cxnSp>
      <p:sp>
        <p:nvSpPr>
          <p:cNvPr id="490" name="Google Shape;490;p37"/>
          <p:cNvSpPr txBox="1"/>
          <p:nvPr/>
        </p:nvSpPr>
        <p:spPr>
          <a:xfrm>
            <a:off x="2588450" y="853150"/>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if incoming byte == 0xff</a:t>
            </a:r>
            <a:endParaRPr>
              <a:latin typeface="Nunito"/>
              <a:ea typeface="Nunito"/>
              <a:cs typeface="Nunito"/>
              <a:sym typeface="Nunito"/>
            </a:endParaRPr>
          </a:p>
        </p:txBody>
      </p:sp>
      <p:cxnSp>
        <p:nvCxnSpPr>
          <p:cNvPr id="491" name="Google Shape;491;p37"/>
          <p:cNvCxnSpPr>
            <a:stCxn id="485" idx="5"/>
            <a:endCxn id="486" idx="0"/>
          </p:cNvCxnSpPr>
          <p:nvPr/>
        </p:nvCxnSpPr>
        <p:spPr>
          <a:xfrm>
            <a:off x="5847950" y="1570350"/>
            <a:ext cx="1531200" cy="501600"/>
          </a:xfrm>
          <a:prstGeom prst="straightConnector1">
            <a:avLst/>
          </a:prstGeom>
          <a:noFill/>
          <a:ln cap="flat" cmpd="sng" w="9525">
            <a:solidFill>
              <a:schemeClr val="dk2"/>
            </a:solidFill>
            <a:prstDash val="solid"/>
            <a:round/>
            <a:headEnd len="med" w="med" type="none"/>
            <a:tailEnd len="med" w="med" type="triangle"/>
          </a:ln>
        </p:spPr>
      </p:cxnSp>
      <p:sp>
        <p:nvSpPr>
          <p:cNvPr id="492" name="Google Shape;492;p37"/>
          <p:cNvSpPr txBox="1"/>
          <p:nvPr/>
        </p:nvSpPr>
        <p:spPr>
          <a:xfrm>
            <a:off x="5547800" y="2131475"/>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493" name="Google Shape;493;p37"/>
          <p:cNvSpPr txBox="1"/>
          <p:nvPr/>
        </p:nvSpPr>
        <p:spPr>
          <a:xfrm>
            <a:off x="6270475" y="1358200"/>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if incoming byte == 0x02</a:t>
            </a:r>
            <a:endParaRPr>
              <a:latin typeface="Nunito"/>
              <a:ea typeface="Nunito"/>
              <a:cs typeface="Nunito"/>
              <a:sym typeface="Nunito"/>
            </a:endParaRPr>
          </a:p>
        </p:txBody>
      </p:sp>
      <p:cxnSp>
        <p:nvCxnSpPr>
          <p:cNvPr id="494" name="Google Shape;494;p37"/>
          <p:cNvCxnSpPr>
            <a:stCxn id="486" idx="5"/>
            <a:endCxn id="487" idx="2"/>
          </p:cNvCxnSpPr>
          <p:nvPr/>
        </p:nvCxnSpPr>
        <p:spPr>
          <a:xfrm flipH="1">
            <a:off x="7542706" y="2925056"/>
            <a:ext cx="189900" cy="1464600"/>
          </a:xfrm>
          <a:prstGeom prst="straightConnector1">
            <a:avLst/>
          </a:prstGeom>
          <a:noFill/>
          <a:ln cap="flat" cmpd="sng" w="9525">
            <a:solidFill>
              <a:schemeClr val="dk2"/>
            </a:solidFill>
            <a:prstDash val="solid"/>
            <a:round/>
            <a:headEnd len="med" w="med" type="none"/>
            <a:tailEnd len="med" w="med" type="triangle"/>
          </a:ln>
        </p:spPr>
      </p:cxnSp>
      <p:sp>
        <p:nvSpPr>
          <p:cNvPr id="495" name="Google Shape;495;p37"/>
          <p:cNvSpPr txBox="1"/>
          <p:nvPr/>
        </p:nvSpPr>
        <p:spPr>
          <a:xfrm>
            <a:off x="4078525" y="3280663"/>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if last byte != 0xfe</a:t>
            </a:r>
            <a:endParaRPr>
              <a:latin typeface="Nunito"/>
              <a:ea typeface="Nunito"/>
              <a:cs typeface="Nunito"/>
              <a:sym typeface="Nunito"/>
            </a:endParaRPr>
          </a:p>
        </p:txBody>
      </p:sp>
      <p:cxnSp>
        <p:nvCxnSpPr>
          <p:cNvPr id="496" name="Google Shape;496;p37"/>
          <p:cNvCxnSpPr>
            <a:stCxn id="486" idx="4"/>
            <a:endCxn id="488" idx="6"/>
          </p:cNvCxnSpPr>
          <p:nvPr/>
        </p:nvCxnSpPr>
        <p:spPr>
          <a:xfrm flipH="1">
            <a:off x="2588300" y="3071400"/>
            <a:ext cx="4791000" cy="1037400"/>
          </a:xfrm>
          <a:prstGeom prst="straightConnector1">
            <a:avLst/>
          </a:prstGeom>
          <a:noFill/>
          <a:ln cap="flat" cmpd="sng" w="9525">
            <a:solidFill>
              <a:schemeClr val="dk2"/>
            </a:solidFill>
            <a:prstDash val="solid"/>
            <a:round/>
            <a:headEnd len="med" w="med" type="none"/>
            <a:tailEnd len="med" w="med" type="triangle"/>
          </a:ln>
        </p:spPr>
      </p:cxnSp>
      <p:cxnSp>
        <p:nvCxnSpPr>
          <p:cNvPr id="497" name="Google Shape;497;p37"/>
          <p:cNvCxnSpPr>
            <a:stCxn id="485" idx="4"/>
            <a:endCxn id="488" idx="0"/>
          </p:cNvCxnSpPr>
          <p:nvPr/>
        </p:nvCxnSpPr>
        <p:spPr>
          <a:xfrm flipH="1">
            <a:off x="2088750" y="1719550"/>
            <a:ext cx="3399000" cy="1889700"/>
          </a:xfrm>
          <a:prstGeom prst="straightConnector1">
            <a:avLst/>
          </a:prstGeom>
          <a:noFill/>
          <a:ln cap="flat" cmpd="sng" w="9525">
            <a:solidFill>
              <a:schemeClr val="dk2"/>
            </a:solidFill>
            <a:prstDash val="solid"/>
            <a:round/>
            <a:headEnd len="med" w="med" type="none"/>
            <a:tailEnd len="med" w="med" type="triangle"/>
          </a:ln>
        </p:spPr>
      </p:cxnSp>
      <p:sp>
        <p:nvSpPr>
          <p:cNvPr id="498" name="Google Shape;498;p37"/>
          <p:cNvSpPr txBox="1"/>
          <p:nvPr/>
        </p:nvSpPr>
        <p:spPr>
          <a:xfrm>
            <a:off x="2252200" y="2117313"/>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if incoming byte == 0x03</a:t>
            </a:r>
            <a:endParaRPr>
              <a:latin typeface="Nunito"/>
              <a:ea typeface="Nunito"/>
              <a:cs typeface="Nunito"/>
              <a:sym typeface="Nunito"/>
            </a:endParaRPr>
          </a:p>
        </p:txBody>
      </p:sp>
      <p:sp>
        <p:nvSpPr>
          <p:cNvPr id="499" name="Google Shape;499;p37"/>
          <p:cNvSpPr txBox="1"/>
          <p:nvPr/>
        </p:nvSpPr>
        <p:spPr>
          <a:xfrm>
            <a:off x="6838950" y="34098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if last byte == 0xfe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Bowl Protocol</a:t>
            </a:r>
            <a:endParaRPr/>
          </a:p>
        </p:txBody>
      </p:sp>
      <p:graphicFrame>
        <p:nvGraphicFramePr>
          <p:cNvPr id="505" name="Google Shape;505;p38"/>
          <p:cNvGraphicFramePr/>
          <p:nvPr/>
        </p:nvGraphicFramePr>
        <p:xfrm>
          <a:off x="1303800" y="1525000"/>
          <a:ext cx="3000000" cy="3000000"/>
        </p:xfrm>
        <a:graphic>
          <a:graphicData uri="http://schemas.openxmlformats.org/drawingml/2006/table">
            <a:tbl>
              <a:tblPr>
                <a:noFill/>
                <a:tableStyleId>{FA2727E6-158E-4F3A-85A9-CEB9FC824B84}</a:tableStyleId>
              </a:tblPr>
              <a:tblGrid>
                <a:gridCol w="1447800"/>
                <a:gridCol w="1447800"/>
                <a:gridCol w="1447800"/>
                <a:gridCol w="1447800"/>
                <a:gridCol w="1447800"/>
              </a:tblGrid>
              <a:tr h="283100">
                <a:tc>
                  <a:txBody>
                    <a:bodyPr/>
                    <a:lstStyle/>
                    <a:p>
                      <a:pPr indent="0" lvl="0" marL="0" rtl="0" algn="l">
                        <a:spcBef>
                          <a:spcPts val="0"/>
                        </a:spcBef>
                        <a:spcAft>
                          <a:spcPts val="0"/>
                        </a:spcAft>
                        <a:buNone/>
                      </a:pPr>
                      <a:r>
                        <a:rPr b="1" lang="it" sz="1000"/>
                        <a:t>0xFF</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CID</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Data</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0xFE</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Description</a:t>
                      </a:r>
                      <a:endParaRPr b="1" sz="1000"/>
                    </a:p>
                  </a:txBody>
                  <a:tcPr marT="91425" marB="91425" marR="91425" marL="91425">
                    <a:solidFill>
                      <a:schemeClr val="lt2"/>
                    </a:solidFill>
                  </a:tcPr>
                </a:tc>
              </a:tr>
              <a:tr h="892950">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1000"/>
                        <a:t>01</a:t>
                      </a:r>
                      <a:endParaRPr sz="1000"/>
                    </a:p>
                  </a:txBody>
                  <a:tcPr marT="91425" marB="91425" marR="91425" marL="91425"/>
                </a:tc>
                <a:tc>
                  <a:txBody>
                    <a:bodyPr/>
                    <a:lstStyle/>
                    <a:p>
                      <a:pPr indent="0" lvl="0" marL="0" rtl="0" algn="l">
                        <a:spcBef>
                          <a:spcPts val="0"/>
                        </a:spcBef>
                        <a:spcAft>
                          <a:spcPts val="0"/>
                        </a:spcAft>
                        <a:buNone/>
                      </a:pPr>
                      <a:r>
                        <a:rPr lang="it" sz="1000"/>
                        <a:t>00</a:t>
                      </a:r>
                      <a:endParaRPr sz="1000"/>
                    </a:p>
                  </a:txBody>
                  <a:tcPr marT="91425" marB="91425" marR="91425" marL="91425"/>
                </a:tc>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700"/>
                        <a:t>notificare il bridge della ciotola riguardo la presenza di un animale</a:t>
                      </a:r>
                      <a:endParaRPr sz="700"/>
                    </a:p>
                  </a:txBody>
                  <a:tcPr marT="91425" marB="91425" marR="91425" marL="91425"/>
                </a:tc>
              </a:tr>
              <a:tr h="1045400">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1000"/>
                        <a:t>02</a:t>
                      </a:r>
                      <a:endParaRPr sz="1000"/>
                    </a:p>
                  </a:txBody>
                  <a:tcPr marT="91425" marB="91425" marR="91425" marL="91425"/>
                </a:tc>
                <a:tc>
                  <a:txBody>
                    <a:bodyPr/>
                    <a:lstStyle/>
                    <a:p>
                      <a:pPr indent="0" lvl="0" marL="0" rtl="0" algn="l">
                        <a:spcBef>
                          <a:spcPts val="0"/>
                        </a:spcBef>
                        <a:spcAft>
                          <a:spcPts val="0"/>
                        </a:spcAft>
                        <a:buNone/>
                      </a:pPr>
                      <a:r>
                        <a:rPr lang="it" sz="1000"/>
                        <a:t>quantity</a:t>
                      </a:r>
                      <a:endParaRPr sz="1000"/>
                    </a:p>
                  </a:txBody>
                  <a:tcPr marT="91425" marB="91425" marR="91425" marL="91425"/>
                </a:tc>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700"/>
                        <a:t>notifica al microcontrollore la quantitá di cibo da rilasciare all’animale</a:t>
                      </a:r>
                      <a:endParaRPr sz="700"/>
                    </a:p>
                  </a:txBody>
                  <a:tcPr marT="91425" marB="91425" marR="91425" marL="91425"/>
                </a:tc>
              </a:tr>
              <a:tr h="892950">
                <a:tc>
                  <a:txBody>
                    <a:bodyPr/>
                    <a:lstStyle/>
                    <a:p>
                      <a:pPr indent="0" lvl="0" marL="0" rtl="0" algn="l">
                        <a:spcBef>
                          <a:spcPts val="0"/>
                        </a:spcBef>
                        <a:spcAft>
                          <a:spcPts val="0"/>
                        </a:spcAft>
                        <a:buNone/>
                      </a:pPr>
                      <a:r>
                        <a:rPr lang="it" sz="1000"/>
                        <a:t>* </a:t>
                      </a:r>
                      <a:endParaRPr sz="1000"/>
                    </a:p>
                  </a:txBody>
                  <a:tcPr marT="91425" marB="91425" marR="91425" marL="91425"/>
                </a:tc>
                <a:tc>
                  <a:txBody>
                    <a:bodyPr/>
                    <a:lstStyle/>
                    <a:p>
                      <a:pPr indent="0" lvl="0" marL="0" rtl="0" algn="l">
                        <a:spcBef>
                          <a:spcPts val="0"/>
                        </a:spcBef>
                        <a:spcAft>
                          <a:spcPts val="0"/>
                        </a:spcAft>
                        <a:buNone/>
                      </a:pPr>
                      <a:r>
                        <a:rPr lang="it" sz="1000"/>
                        <a:t>03</a:t>
                      </a:r>
                      <a:endParaRPr sz="1000"/>
                    </a:p>
                  </a:txBody>
                  <a:tcPr marT="91425" marB="91425" marR="91425" marL="91425"/>
                </a:tc>
                <a:tc>
                  <a:txBody>
                    <a:bodyPr/>
                    <a:lstStyle/>
                    <a:p>
                      <a:pPr indent="0" lvl="0" marL="0" rtl="0" algn="l">
                        <a:spcBef>
                          <a:spcPts val="0"/>
                        </a:spcBef>
                        <a:spcAft>
                          <a:spcPts val="0"/>
                        </a:spcAft>
                        <a:buNone/>
                      </a:pPr>
                      <a:r>
                        <a:rPr lang="it" sz="1000"/>
                        <a:t>00</a:t>
                      </a:r>
                      <a:endParaRPr sz="1000"/>
                    </a:p>
                  </a:txBody>
                  <a:tcPr marT="91425" marB="91425" marR="91425" marL="91425"/>
                </a:tc>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700"/>
                        <a:t>notifica al microcontrollore che l’animale non deve mangiare</a:t>
                      </a:r>
                      <a:endParaRPr sz="700"/>
                    </a:p>
                  </a:txBody>
                  <a:tcPr marT="91425" marB="91425" marR="91425" marL="91425"/>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3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Collar Protocol</a:t>
            </a:r>
            <a:endParaRPr/>
          </a:p>
        </p:txBody>
      </p:sp>
      <p:graphicFrame>
        <p:nvGraphicFramePr>
          <p:cNvPr id="511" name="Google Shape;511;p39"/>
          <p:cNvGraphicFramePr/>
          <p:nvPr/>
        </p:nvGraphicFramePr>
        <p:xfrm>
          <a:off x="1303800" y="1525000"/>
          <a:ext cx="3000000" cy="3000000"/>
        </p:xfrm>
        <a:graphic>
          <a:graphicData uri="http://schemas.openxmlformats.org/drawingml/2006/table">
            <a:tbl>
              <a:tblPr>
                <a:noFill/>
                <a:tableStyleId>{FA2727E6-158E-4F3A-85A9-CEB9FC824B84}</a:tableStyleId>
              </a:tblPr>
              <a:tblGrid>
                <a:gridCol w="1206500"/>
                <a:gridCol w="1206500"/>
                <a:gridCol w="1206500"/>
                <a:gridCol w="1206500"/>
                <a:gridCol w="1206500"/>
                <a:gridCol w="1206500"/>
              </a:tblGrid>
              <a:tr h="283100">
                <a:tc>
                  <a:txBody>
                    <a:bodyPr/>
                    <a:lstStyle/>
                    <a:p>
                      <a:pPr indent="0" lvl="0" marL="0" rtl="0" algn="l">
                        <a:spcBef>
                          <a:spcPts val="0"/>
                        </a:spcBef>
                        <a:spcAft>
                          <a:spcPts val="0"/>
                        </a:spcAft>
                        <a:buNone/>
                      </a:pPr>
                      <a:r>
                        <a:rPr b="1" lang="it" sz="1000"/>
                        <a:t>0xFF</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DIM</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CID</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Data</a:t>
                      </a:r>
                      <a:endParaRPr b="1" sz="1000"/>
                    </a:p>
                  </a:txBody>
                  <a:tcPr marT="91425" marB="91425" marR="91425" marL="91425">
                    <a:solidFill>
                      <a:schemeClr val="lt2"/>
                    </a:solidFill>
                  </a:tcPr>
                </a:tc>
                <a:tc>
                  <a:txBody>
                    <a:bodyPr/>
                    <a:lstStyle/>
                    <a:p>
                      <a:pPr indent="0" lvl="0" marL="0" rtl="0" algn="l">
                        <a:spcBef>
                          <a:spcPts val="0"/>
                        </a:spcBef>
                        <a:spcAft>
                          <a:spcPts val="0"/>
                        </a:spcAft>
                        <a:buNone/>
                      </a:pPr>
                      <a:r>
                        <a:rPr b="1" lang="it" sz="1000"/>
                        <a:t>0xFE</a:t>
                      </a:r>
                      <a:endParaRPr b="1" sz="1000"/>
                    </a:p>
                  </a:txBody>
                  <a:tcPr marT="91425" marB="91425" marR="91425" marL="91425">
                    <a:solidFill>
                      <a:schemeClr val="lt2"/>
                    </a:solidFill>
                  </a:tcPr>
                </a:tc>
                <a:tc>
                  <a:txBody>
                    <a:bodyPr/>
                    <a:lstStyle/>
                    <a:p>
                      <a:pPr indent="0" lvl="0" marL="0" rtl="0" algn="l">
                        <a:spcBef>
                          <a:spcPts val="0"/>
                        </a:spcBef>
                        <a:spcAft>
                          <a:spcPts val="0"/>
                        </a:spcAft>
                        <a:buNone/>
                      </a:pPr>
                      <a:r>
                        <a:t/>
                      </a:r>
                      <a:endParaRPr sz="1000"/>
                    </a:p>
                  </a:txBody>
                  <a:tcPr marT="91425" marB="91425" marR="91425" marL="91425">
                    <a:solidFill>
                      <a:schemeClr val="lt2"/>
                    </a:solidFill>
                  </a:tcPr>
                </a:tc>
              </a:tr>
              <a:tr h="892950">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1000"/>
                        <a:t>19</a:t>
                      </a:r>
                      <a:endParaRPr sz="1000"/>
                    </a:p>
                  </a:txBody>
                  <a:tcPr marT="91425" marB="91425" marR="91425" marL="91425"/>
                </a:tc>
                <a:tc>
                  <a:txBody>
                    <a:bodyPr/>
                    <a:lstStyle/>
                    <a:p>
                      <a:pPr indent="0" lvl="0" marL="0" rtl="0" algn="l">
                        <a:spcBef>
                          <a:spcPts val="0"/>
                        </a:spcBef>
                        <a:spcAft>
                          <a:spcPts val="0"/>
                        </a:spcAft>
                        <a:buNone/>
                      </a:pPr>
                      <a:r>
                        <a:rPr lang="it" sz="1000"/>
                        <a:t>01</a:t>
                      </a:r>
                      <a:endParaRPr sz="1000"/>
                    </a:p>
                  </a:txBody>
                  <a:tcPr marT="91425" marB="91425" marR="91425" marL="91425"/>
                </a:tc>
                <a:tc>
                  <a:txBody>
                    <a:bodyPr/>
                    <a:lstStyle/>
                    <a:p>
                      <a:pPr indent="0" lvl="0" marL="0" rtl="0" algn="l">
                        <a:spcBef>
                          <a:spcPts val="0"/>
                        </a:spcBef>
                        <a:spcAft>
                          <a:spcPts val="0"/>
                        </a:spcAft>
                        <a:buNone/>
                      </a:pPr>
                      <a:r>
                        <a:rPr lang="it" sz="1000"/>
                        <a:t>9 per latitude</a:t>
                      </a:r>
                      <a:endParaRPr sz="1000"/>
                    </a:p>
                    <a:p>
                      <a:pPr indent="0" lvl="0" marL="0" rtl="0" algn="l">
                        <a:spcBef>
                          <a:spcPts val="0"/>
                        </a:spcBef>
                        <a:spcAft>
                          <a:spcPts val="0"/>
                        </a:spcAft>
                        <a:buNone/>
                      </a:pPr>
                      <a:r>
                        <a:rPr lang="it" sz="1000"/>
                        <a:t>9 per longitude</a:t>
                      </a:r>
                      <a:endParaRPr sz="1000"/>
                    </a:p>
                  </a:txBody>
                  <a:tcPr marT="91425" marB="91425" marR="91425" marL="91425"/>
                </a:tc>
                <a:tc>
                  <a:txBody>
                    <a:bodyPr/>
                    <a:lstStyle/>
                    <a:p>
                      <a:pPr indent="0" lvl="0" marL="0" rtl="0" algn="l">
                        <a:spcBef>
                          <a:spcPts val="0"/>
                        </a:spcBef>
                        <a:spcAft>
                          <a:spcPts val="0"/>
                        </a:spcAft>
                        <a:buNone/>
                      </a:pPr>
                      <a:r>
                        <a:rPr lang="it" sz="1000"/>
                        <a:t>*</a:t>
                      </a:r>
                      <a:endParaRPr sz="1000"/>
                    </a:p>
                  </a:txBody>
                  <a:tcPr marT="91425" marB="91425" marR="91425" marL="91425"/>
                </a:tc>
                <a:tc>
                  <a:txBody>
                    <a:bodyPr/>
                    <a:lstStyle/>
                    <a:p>
                      <a:pPr indent="0" lvl="0" marL="0" rtl="0" algn="l">
                        <a:spcBef>
                          <a:spcPts val="0"/>
                        </a:spcBef>
                        <a:spcAft>
                          <a:spcPts val="0"/>
                        </a:spcAft>
                        <a:buNone/>
                      </a:pPr>
                      <a:r>
                        <a:rPr lang="it" sz="700"/>
                        <a:t>notificare il bridge con la posizione dell’animale </a:t>
                      </a:r>
                      <a:endParaRPr sz="700"/>
                    </a:p>
                    <a:p>
                      <a:pPr indent="0" lvl="0" marL="0" rtl="0" algn="l">
                        <a:spcBef>
                          <a:spcPts val="0"/>
                        </a:spcBef>
                        <a:spcAft>
                          <a:spcPts val="0"/>
                        </a:spcAft>
                        <a:buNone/>
                      </a:pPr>
                      <a:r>
                        <a:rPr lang="it" sz="700"/>
                        <a:t>(successivamente da scomporre i byte ricevuti)</a:t>
                      </a:r>
                      <a:endParaRPr sz="700"/>
                    </a:p>
                  </a:txBody>
                  <a:tcPr marT="91425" marB="91425" marR="91425" marL="91425"/>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0"/>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Web Application and Telegram Bot</a:t>
            </a:r>
            <a:endParaRPr/>
          </a:p>
        </p:txBody>
      </p:sp>
      <p:sp>
        <p:nvSpPr>
          <p:cNvPr id="517" name="Google Shape;517;p40"/>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41"/>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Backend</a:t>
            </a:r>
            <a:endParaRPr/>
          </a:p>
        </p:txBody>
      </p:sp>
      <p:sp>
        <p:nvSpPr>
          <p:cNvPr id="523" name="Google Shape;523;p41"/>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The System</a:t>
            </a:r>
            <a:endParaRPr/>
          </a:p>
        </p:txBody>
      </p:sp>
      <p:sp>
        <p:nvSpPr>
          <p:cNvPr id="289" name="Google Shape;289;p15"/>
          <p:cNvSpPr txBox="1"/>
          <p:nvPr>
            <p:ph idx="1" type="body"/>
          </p:nvPr>
        </p:nvSpPr>
        <p:spPr>
          <a:xfrm>
            <a:off x="1303800" y="1154475"/>
            <a:ext cx="7030500" cy="3846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Our kit is easy to install and extensible, it is composed by:</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it"/>
              <a:t>One collar for each animal we want to track and feed.  </a:t>
            </a:r>
            <a:r>
              <a:rPr lang="it"/>
              <a:t>The collar is used to share the position of the animal. It has a GPS sensor which is used to perform this task, with a good degree of approximation.</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it"/>
              <a:t>One or more bowls, it depends on how many animals we want to manage. This, </a:t>
            </a:r>
            <a:r>
              <a:rPr lang="it"/>
              <a:t>will have a more extensive sensor equipment: in fact it will be connected to a distance sensor, a camera and a servo motor.</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it"/>
              <a:t>A web application that can be used to track all the animals and have feedback on their routes, </a:t>
            </a:r>
            <a:r>
              <a:rPr lang="it">
                <a:solidFill>
                  <a:srgbClr val="000000"/>
                </a:solidFill>
              </a:rPr>
              <a:t>but also useful </a:t>
            </a:r>
            <a:r>
              <a:rPr lang="it">
                <a:solidFill>
                  <a:srgbClr val="000000"/>
                </a:solidFill>
              </a:rPr>
              <a:t>to keep an eye on the amount of food remaining in each bowl</a:t>
            </a:r>
            <a:r>
              <a:rPr lang="it">
                <a:solidFill>
                  <a:srgbClr val="FF0000"/>
                </a:solidFill>
              </a:rPr>
              <a:t>.</a:t>
            </a:r>
            <a:endParaRPr>
              <a:solidFill>
                <a:srgbClr val="FF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2"/>
          <p:cNvSpPr txBox="1"/>
          <p:nvPr>
            <p:ph type="title"/>
          </p:nvPr>
        </p:nvSpPr>
        <p:spPr>
          <a:xfrm>
            <a:off x="311825" y="1653275"/>
            <a:ext cx="23520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API Backend</a:t>
            </a:r>
            <a:endParaRPr/>
          </a:p>
        </p:txBody>
      </p:sp>
      <p:pic>
        <p:nvPicPr>
          <p:cNvPr id="529" name="Google Shape;529;p42"/>
          <p:cNvPicPr preferRelativeResize="0"/>
          <p:nvPr/>
        </p:nvPicPr>
        <p:blipFill>
          <a:blip r:embed="rId3">
            <a:alphaModFix/>
          </a:blip>
          <a:stretch>
            <a:fillRect/>
          </a:stretch>
        </p:blipFill>
        <p:spPr>
          <a:xfrm>
            <a:off x="2816225" y="152400"/>
            <a:ext cx="6124691" cy="48387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4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Frontend</a:t>
            </a:r>
            <a:endParaRPr/>
          </a:p>
        </p:txBody>
      </p:sp>
      <p:sp>
        <p:nvSpPr>
          <p:cNvPr id="535" name="Google Shape;535;p4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4"/>
          <p:cNvSpPr txBox="1"/>
          <p:nvPr>
            <p:ph type="title"/>
          </p:nvPr>
        </p:nvSpPr>
        <p:spPr>
          <a:xfrm>
            <a:off x="473400" y="1505150"/>
            <a:ext cx="23520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Frontend</a:t>
            </a:r>
            <a:endParaRPr/>
          </a:p>
        </p:txBody>
      </p:sp>
      <p:pic>
        <p:nvPicPr>
          <p:cNvPr id="541" name="Google Shape;541;p44"/>
          <p:cNvPicPr preferRelativeResize="0"/>
          <p:nvPr/>
        </p:nvPicPr>
        <p:blipFill>
          <a:blip r:embed="rId3">
            <a:alphaModFix/>
          </a:blip>
          <a:stretch>
            <a:fillRect/>
          </a:stretch>
        </p:blipFill>
        <p:spPr>
          <a:xfrm>
            <a:off x="2825400" y="116776"/>
            <a:ext cx="6247875" cy="49664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5"/>
          <p:cNvSpPr txBox="1"/>
          <p:nvPr>
            <p:ph type="title"/>
          </p:nvPr>
        </p:nvSpPr>
        <p:spPr>
          <a:xfrm>
            <a:off x="473400" y="1505150"/>
            <a:ext cx="23520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API Telegram</a:t>
            </a:r>
            <a:endParaRPr/>
          </a:p>
        </p:txBody>
      </p:sp>
      <p:pic>
        <p:nvPicPr>
          <p:cNvPr id="547" name="Google Shape;547;p45"/>
          <p:cNvPicPr preferRelativeResize="0"/>
          <p:nvPr/>
        </p:nvPicPr>
        <p:blipFill>
          <a:blip r:embed="rId3">
            <a:alphaModFix/>
          </a:blip>
          <a:stretch>
            <a:fillRect/>
          </a:stretch>
        </p:blipFill>
        <p:spPr>
          <a:xfrm>
            <a:off x="152400" y="2656850"/>
            <a:ext cx="8839199" cy="86603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46"/>
          <p:cNvSpPr txBox="1"/>
          <p:nvPr>
            <p:ph type="title"/>
          </p:nvPr>
        </p:nvSpPr>
        <p:spPr>
          <a:xfrm>
            <a:off x="1391100" y="298825"/>
            <a:ext cx="23520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API Esterne</a:t>
            </a:r>
            <a:endParaRPr/>
          </a:p>
        </p:txBody>
      </p:sp>
      <p:pic>
        <p:nvPicPr>
          <p:cNvPr id="553" name="Google Shape;553;p46"/>
          <p:cNvPicPr preferRelativeResize="0"/>
          <p:nvPr/>
        </p:nvPicPr>
        <p:blipFill>
          <a:blip r:embed="rId3">
            <a:alphaModFix/>
          </a:blip>
          <a:stretch>
            <a:fillRect/>
          </a:stretch>
        </p:blipFill>
        <p:spPr>
          <a:xfrm>
            <a:off x="1283050" y="1040475"/>
            <a:ext cx="5096099" cy="3950087"/>
          </a:xfrm>
          <a:prstGeom prst="rect">
            <a:avLst/>
          </a:prstGeom>
          <a:noFill/>
          <a:ln>
            <a:noFill/>
          </a:ln>
        </p:spPr>
      </p:pic>
      <p:pic>
        <p:nvPicPr>
          <p:cNvPr id="554" name="Google Shape;554;p46"/>
          <p:cNvPicPr preferRelativeResize="0"/>
          <p:nvPr/>
        </p:nvPicPr>
        <p:blipFill>
          <a:blip r:embed="rId4">
            <a:alphaModFix/>
          </a:blip>
          <a:stretch>
            <a:fillRect/>
          </a:stretch>
        </p:blipFill>
        <p:spPr>
          <a:xfrm>
            <a:off x="5533275" y="94025"/>
            <a:ext cx="3406800" cy="19305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7"/>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DataBase</a:t>
            </a:r>
            <a:endParaRPr/>
          </a:p>
        </p:txBody>
      </p:sp>
      <p:sp>
        <p:nvSpPr>
          <p:cNvPr id="560" name="Google Shape;560;p47"/>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Firestore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 </a:t>
            </a:r>
            <a:endParaRPr/>
          </a:p>
        </p:txBody>
      </p:sp>
      <p:pic>
        <p:nvPicPr>
          <p:cNvPr id="566" name="Google Shape;566;p48"/>
          <p:cNvPicPr preferRelativeResize="0"/>
          <p:nvPr/>
        </p:nvPicPr>
        <p:blipFill>
          <a:blip r:embed="rId3">
            <a:alphaModFix/>
          </a:blip>
          <a:stretch>
            <a:fillRect/>
          </a:stretch>
        </p:blipFill>
        <p:spPr>
          <a:xfrm>
            <a:off x="152400" y="1750275"/>
            <a:ext cx="8839200" cy="317538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4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 </a:t>
            </a:r>
            <a:endParaRPr/>
          </a:p>
        </p:txBody>
      </p:sp>
      <p:pic>
        <p:nvPicPr>
          <p:cNvPr id="572" name="Google Shape;572;p49"/>
          <p:cNvPicPr preferRelativeResize="0"/>
          <p:nvPr/>
        </p:nvPicPr>
        <p:blipFill>
          <a:blip r:embed="rId3">
            <a:alphaModFix/>
          </a:blip>
          <a:stretch>
            <a:fillRect/>
          </a:stretch>
        </p:blipFill>
        <p:spPr>
          <a:xfrm>
            <a:off x="152400" y="1750275"/>
            <a:ext cx="8584739" cy="32408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5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 </a:t>
            </a:r>
            <a:endParaRPr/>
          </a:p>
        </p:txBody>
      </p:sp>
      <p:pic>
        <p:nvPicPr>
          <p:cNvPr id="578" name="Google Shape;578;p50"/>
          <p:cNvPicPr preferRelativeResize="0"/>
          <p:nvPr/>
        </p:nvPicPr>
        <p:blipFill>
          <a:blip r:embed="rId3">
            <a:alphaModFix/>
          </a:blip>
          <a:stretch>
            <a:fillRect/>
          </a:stretch>
        </p:blipFill>
        <p:spPr>
          <a:xfrm>
            <a:off x="152400" y="1750275"/>
            <a:ext cx="8839199" cy="295613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5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 </a:t>
            </a:r>
            <a:endParaRPr/>
          </a:p>
        </p:txBody>
      </p:sp>
      <p:pic>
        <p:nvPicPr>
          <p:cNvPr id="584" name="Google Shape;584;p51"/>
          <p:cNvPicPr preferRelativeResize="0"/>
          <p:nvPr/>
        </p:nvPicPr>
        <p:blipFill>
          <a:blip r:embed="rId3">
            <a:alphaModFix/>
          </a:blip>
          <a:stretch>
            <a:fillRect/>
          </a:stretch>
        </p:blipFill>
        <p:spPr>
          <a:xfrm>
            <a:off x="152400" y="1750275"/>
            <a:ext cx="7659679" cy="3240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The Functioning </a:t>
            </a:r>
            <a:endParaRPr/>
          </a:p>
        </p:txBody>
      </p:sp>
      <p:sp>
        <p:nvSpPr>
          <p:cNvPr id="295" name="Google Shape;295;p16"/>
          <p:cNvSpPr txBox="1"/>
          <p:nvPr>
            <p:ph idx="1" type="body"/>
          </p:nvPr>
        </p:nvSpPr>
        <p:spPr>
          <a:xfrm>
            <a:off x="1303800" y="1124975"/>
            <a:ext cx="7030500" cy="3954600"/>
          </a:xfrm>
          <a:prstGeom prst="rect">
            <a:avLst/>
          </a:prstGeom>
        </p:spPr>
        <p:txBody>
          <a:bodyPr anchorCtr="0" anchor="t" bIns="91425" lIns="91425" spcFirstLastPara="1" rIns="91425" wrap="square" tIns="91425">
            <a:normAutofit fontScale="77500" lnSpcReduction="20000"/>
          </a:bodyPr>
          <a:lstStyle/>
          <a:p>
            <a:pPr indent="-292576" lvl="0" marL="457200" marR="0" rtl="0" algn="l">
              <a:lnSpc>
                <a:spcPct val="115000"/>
              </a:lnSpc>
              <a:spcBef>
                <a:spcPts val="0"/>
              </a:spcBef>
              <a:spcAft>
                <a:spcPts val="0"/>
              </a:spcAft>
              <a:buSzPct val="100000"/>
              <a:buChar char="❖"/>
            </a:pPr>
            <a:r>
              <a:rPr lang="it"/>
              <a:t>Our project foresees the presence of two digital twins: collars and bowl.</a:t>
            </a:r>
            <a:endParaRPr/>
          </a:p>
          <a:p>
            <a:pPr indent="0" lvl="0" marL="457200" marR="0" rtl="0" algn="l">
              <a:lnSpc>
                <a:spcPct val="115000"/>
              </a:lnSpc>
              <a:spcBef>
                <a:spcPts val="1200"/>
              </a:spcBef>
              <a:spcAft>
                <a:spcPts val="0"/>
              </a:spcAft>
              <a:buNone/>
            </a:pPr>
            <a:r>
              <a:t/>
            </a:r>
            <a:endParaRPr/>
          </a:p>
          <a:p>
            <a:pPr indent="-292576" lvl="0" marL="457200" marR="0" rtl="0" algn="l">
              <a:lnSpc>
                <a:spcPct val="115000"/>
              </a:lnSpc>
              <a:spcBef>
                <a:spcPts val="1200"/>
              </a:spcBef>
              <a:spcAft>
                <a:spcPts val="0"/>
              </a:spcAft>
              <a:buSzPct val="100000"/>
              <a:buChar char="❖"/>
            </a:pPr>
            <a:r>
              <a:rPr lang="it"/>
              <a:t>The bowl will have the task of detecting any animals in its vicinity using the distance sensor. This sensor will detect any presence at a distance of less than 50 cm from the bowl and, in the event that an animal is detected, it will initiate the recognition phase of the type of the animal itself.</a:t>
            </a:r>
            <a:endParaRPr/>
          </a:p>
          <a:p>
            <a:pPr indent="0" lvl="0" marL="457200" marR="0" rtl="0" algn="l">
              <a:lnSpc>
                <a:spcPct val="115000"/>
              </a:lnSpc>
              <a:spcBef>
                <a:spcPts val="1200"/>
              </a:spcBef>
              <a:spcAft>
                <a:spcPts val="0"/>
              </a:spcAft>
              <a:buNone/>
            </a:pPr>
            <a:r>
              <a:t/>
            </a:r>
            <a:endParaRPr/>
          </a:p>
          <a:p>
            <a:pPr indent="-292576" lvl="0" marL="457200" marR="0" rtl="0" algn="l">
              <a:lnSpc>
                <a:spcPct val="115000"/>
              </a:lnSpc>
              <a:spcBef>
                <a:spcPts val="1200"/>
              </a:spcBef>
              <a:spcAft>
                <a:spcPts val="0"/>
              </a:spcAft>
              <a:buSzPct val="100000"/>
              <a:buChar char="❖"/>
            </a:pPr>
            <a:r>
              <a:rPr lang="it"/>
              <a:t>This phase will be managed through the use of the supplied camera which will provide the prepared algorithm with all the photos necessary to perform the computation.</a:t>
            </a:r>
            <a:endParaRPr/>
          </a:p>
          <a:p>
            <a:pPr indent="0" lvl="0" marL="457200" marR="0" rtl="0" algn="l">
              <a:lnSpc>
                <a:spcPct val="115000"/>
              </a:lnSpc>
              <a:spcBef>
                <a:spcPts val="1200"/>
              </a:spcBef>
              <a:spcAft>
                <a:spcPts val="0"/>
              </a:spcAft>
              <a:buNone/>
            </a:pPr>
            <a:r>
              <a:t/>
            </a:r>
            <a:endParaRPr/>
          </a:p>
          <a:p>
            <a:pPr indent="-292576" lvl="0" marL="457200" marR="0" rtl="0" algn="l">
              <a:lnSpc>
                <a:spcPct val="115000"/>
              </a:lnSpc>
              <a:spcBef>
                <a:spcPts val="1200"/>
              </a:spcBef>
              <a:spcAft>
                <a:spcPts val="0"/>
              </a:spcAft>
              <a:buSzPct val="100000"/>
              <a:buChar char="❖"/>
            </a:pPr>
            <a:r>
              <a:rPr lang="it"/>
              <a:t>Once the type of animal is recognized, checks will be carried out which, based on the position of the bowl and the latest findings of the collars of the various animals, will allow us to understand which animal is actually near the bowl and if it can eat.</a:t>
            </a:r>
            <a:endParaRPr/>
          </a:p>
          <a:p>
            <a:pPr indent="0" lvl="0" marL="457200" marR="0" rtl="0" algn="l">
              <a:lnSpc>
                <a:spcPct val="115000"/>
              </a:lnSpc>
              <a:spcBef>
                <a:spcPts val="1200"/>
              </a:spcBef>
              <a:spcAft>
                <a:spcPts val="0"/>
              </a:spcAft>
              <a:buNone/>
            </a:pPr>
            <a:r>
              <a:t/>
            </a:r>
            <a:endParaRPr/>
          </a:p>
          <a:p>
            <a:pPr indent="-292576" lvl="0" marL="457200" marR="0" rtl="0" algn="l">
              <a:lnSpc>
                <a:spcPct val="115000"/>
              </a:lnSpc>
              <a:spcBef>
                <a:spcPts val="1200"/>
              </a:spcBef>
              <a:spcAft>
                <a:spcPts val="0"/>
              </a:spcAft>
              <a:buSzPct val="100000"/>
              <a:buChar char="❖"/>
            </a:pPr>
            <a:r>
              <a:rPr lang="it"/>
              <a:t>In the event that the verification gives a positive result through the use of the servo motor, an adequate amount of food will be released to the animal,</a:t>
            </a:r>
            <a:r>
              <a:rPr lang="it">
                <a:solidFill>
                  <a:srgbClr val="FF0000"/>
                </a:solidFill>
              </a:rPr>
              <a:t> </a:t>
            </a:r>
            <a:r>
              <a:rPr lang="it">
                <a:solidFill>
                  <a:srgbClr val="000000"/>
                </a:solidFill>
              </a:rPr>
              <a:t>the database will be updated and a message will be sent to the forest rangers, who will have the task of keeping the bowls full of food.</a:t>
            </a:r>
            <a:endParaRPr>
              <a:solidFill>
                <a:srgbClr val="000000"/>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5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 </a:t>
            </a:r>
            <a:endParaRPr/>
          </a:p>
        </p:txBody>
      </p:sp>
      <p:pic>
        <p:nvPicPr>
          <p:cNvPr id="590" name="Google Shape;590;p52"/>
          <p:cNvPicPr preferRelativeResize="0"/>
          <p:nvPr/>
        </p:nvPicPr>
        <p:blipFill>
          <a:blip r:embed="rId3">
            <a:alphaModFix/>
          </a:blip>
          <a:stretch>
            <a:fillRect/>
          </a:stretch>
        </p:blipFill>
        <p:spPr>
          <a:xfrm>
            <a:off x="152400" y="1750275"/>
            <a:ext cx="8839197" cy="323036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5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Database</a:t>
            </a:r>
            <a:endParaRPr/>
          </a:p>
        </p:txBody>
      </p:sp>
      <p:sp>
        <p:nvSpPr>
          <p:cNvPr id="596" name="Google Shape;596;p5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97" name="Google Shape;597;p53"/>
          <p:cNvPicPr preferRelativeResize="0"/>
          <p:nvPr/>
        </p:nvPicPr>
        <p:blipFill>
          <a:blip r:embed="rId3">
            <a:alphaModFix/>
          </a:blip>
          <a:stretch>
            <a:fillRect/>
          </a:stretch>
        </p:blipFill>
        <p:spPr>
          <a:xfrm>
            <a:off x="654875" y="1604625"/>
            <a:ext cx="7834249" cy="33124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54"/>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AI</a:t>
            </a:r>
            <a:endParaRPr/>
          </a:p>
        </p:txBody>
      </p:sp>
      <p:sp>
        <p:nvSpPr>
          <p:cNvPr id="603" name="Google Shape;603;p54"/>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CNN and ML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Computer Vision Algorithm</a:t>
            </a:r>
            <a:endParaRPr/>
          </a:p>
        </p:txBody>
      </p:sp>
      <p:sp>
        <p:nvSpPr>
          <p:cNvPr id="609" name="Google Shape;609;p55"/>
          <p:cNvSpPr txBox="1"/>
          <p:nvPr/>
        </p:nvSpPr>
        <p:spPr>
          <a:xfrm>
            <a:off x="999125" y="1334600"/>
            <a:ext cx="7857000" cy="2105100"/>
          </a:xfrm>
          <a:prstGeom prst="rect">
            <a:avLst/>
          </a:prstGeom>
          <a:noFill/>
          <a:ln>
            <a:noFill/>
          </a:ln>
        </p:spPr>
        <p:txBody>
          <a:bodyPr anchorCtr="0" anchor="t" bIns="91425" lIns="91425" spcFirstLastPara="1" rIns="91425" wrap="square" tIns="91425">
            <a:spAutoFit/>
          </a:bodyPr>
          <a:lstStyle/>
          <a:p>
            <a:pPr indent="-317500" lvl="0" marL="457200" marR="50800" rtl="0" algn="l">
              <a:lnSpc>
                <a:spcPct val="115000"/>
              </a:lnSpc>
              <a:spcBef>
                <a:spcPts val="400"/>
              </a:spcBef>
              <a:spcAft>
                <a:spcPts val="0"/>
              </a:spcAft>
              <a:buSzPts val="1400"/>
              <a:buFont typeface="Nunito"/>
              <a:buChar char="❖"/>
            </a:pPr>
            <a:r>
              <a:rPr lang="it">
                <a:latin typeface="Nunito"/>
                <a:ea typeface="Nunito"/>
                <a:cs typeface="Nunito"/>
                <a:sym typeface="Nunito"/>
              </a:rPr>
              <a:t>We have train a CNN from scratch to predict what type of animal is in front of a bowl.</a:t>
            </a:r>
            <a:endParaRPr>
              <a:latin typeface="Nunito"/>
              <a:ea typeface="Nunito"/>
              <a:cs typeface="Nunito"/>
              <a:sym typeface="Nunito"/>
            </a:endParaRPr>
          </a:p>
          <a:p>
            <a:pPr indent="0" lvl="0" marL="457200" marR="50800" rtl="0" algn="l">
              <a:lnSpc>
                <a:spcPct val="115000"/>
              </a:lnSpc>
              <a:spcBef>
                <a:spcPts val="400"/>
              </a:spcBef>
              <a:spcAft>
                <a:spcPts val="0"/>
              </a:spcAft>
              <a:buNone/>
            </a:pPr>
            <a:r>
              <a:t/>
            </a:r>
            <a:endParaRPr>
              <a:latin typeface="Nunito"/>
              <a:ea typeface="Nunito"/>
              <a:cs typeface="Nunito"/>
              <a:sym typeface="Nunito"/>
            </a:endParaRPr>
          </a:p>
          <a:p>
            <a:pPr indent="-317500" lvl="0" marL="457200" marR="50800" rtl="0" algn="l">
              <a:lnSpc>
                <a:spcPct val="115000"/>
              </a:lnSpc>
              <a:spcBef>
                <a:spcPts val="400"/>
              </a:spcBef>
              <a:spcAft>
                <a:spcPts val="0"/>
              </a:spcAft>
              <a:buSzPts val="1400"/>
              <a:buFont typeface="Nunito"/>
              <a:buChar char="❖"/>
            </a:pPr>
            <a:r>
              <a:rPr lang="it">
                <a:latin typeface="Nunito"/>
                <a:ea typeface="Nunito"/>
                <a:cs typeface="Nunito"/>
                <a:sym typeface="Nunito"/>
              </a:rPr>
              <a:t>We have used a dataset from Kaggle with 1200+ images, divided equally.</a:t>
            </a:r>
            <a:endParaRPr>
              <a:latin typeface="Nunito"/>
              <a:ea typeface="Nunito"/>
              <a:cs typeface="Nunito"/>
              <a:sym typeface="Nunito"/>
            </a:endParaRPr>
          </a:p>
          <a:p>
            <a:pPr indent="0" lvl="0" marL="457200" marR="50800" rtl="0" algn="l">
              <a:lnSpc>
                <a:spcPct val="115000"/>
              </a:lnSpc>
              <a:spcBef>
                <a:spcPts val="400"/>
              </a:spcBef>
              <a:spcAft>
                <a:spcPts val="0"/>
              </a:spcAft>
              <a:buNone/>
            </a:pPr>
            <a:r>
              <a:t/>
            </a:r>
            <a:endParaRPr>
              <a:latin typeface="Nunito"/>
              <a:ea typeface="Nunito"/>
              <a:cs typeface="Nunito"/>
              <a:sym typeface="Nunito"/>
            </a:endParaRPr>
          </a:p>
          <a:p>
            <a:pPr indent="-317500" lvl="0" marL="457200" marR="50800" rtl="0" algn="l">
              <a:lnSpc>
                <a:spcPct val="115000"/>
              </a:lnSpc>
              <a:spcBef>
                <a:spcPts val="400"/>
              </a:spcBef>
              <a:spcAft>
                <a:spcPts val="0"/>
              </a:spcAft>
              <a:buSzPts val="1400"/>
              <a:buFont typeface="Nunito"/>
              <a:buChar char="❖"/>
            </a:pPr>
            <a:r>
              <a:rPr lang="it">
                <a:latin typeface="Nunito"/>
                <a:ea typeface="Nunito"/>
                <a:cs typeface="Nunito"/>
                <a:sym typeface="Nunito"/>
              </a:rPr>
              <a:t>Our algorithm is able to predict 7 different classes (dog, horse, chicken, cat, cow, sheep, and squirrel)</a:t>
            </a:r>
            <a:endParaRPr>
              <a:latin typeface="Nunito"/>
              <a:ea typeface="Nunito"/>
              <a:cs typeface="Nunito"/>
              <a:sym typeface="Nunito"/>
            </a:endParaRPr>
          </a:p>
          <a:p>
            <a:pPr indent="0" lvl="0" marL="0" rtl="0" algn="l">
              <a:spcBef>
                <a:spcPts val="400"/>
              </a:spcBef>
              <a:spcAft>
                <a:spcPts val="0"/>
              </a:spcAft>
              <a:buNone/>
            </a:pPr>
            <a:r>
              <a:t/>
            </a:r>
            <a:endParaRPr sz="1150">
              <a:solidFill>
                <a:srgbClr val="48484A"/>
              </a:solidFill>
              <a:highlight>
                <a:srgbClr val="FFFFFF"/>
              </a:highlight>
              <a:latin typeface="Courier New"/>
              <a:ea typeface="Courier New"/>
              <a:cs typeface="Courier New"/>
              <a:sym typeface="Courier New"/>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5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Machine Learning</a:t>
            </a:r>
            <a:endParaRPr/>
          </a:p>
        </p:txBody>
      </p:sp>
      <p:sp>
        <p:nvSpPr>
          <p:cNvPr id="615" name="Google Shape;615;p56"/>
          <p:cNvSpPr txBox="1"/>
          <p:nvPr/>
        </p:nvSpPr>
        <p:spPr>
          <a:xfrm>
            <a:off x="980750" y="1362150"/>
            <a:ext cx="7857000" cy="2652000"/>
          </a:xfrm>
          <a:prstGeom prst="rect">
            <a:avLst/>
          </a:prstGeom>
          <a:noFill/>
          <a:ln>
            <a:noFill/>
          </a:ln>
        </p:spPr>
        <p:txBody>
          <a:bodyPr anchorCtr="0" anchor="t" bIns="91425" lIns="91425" spcFirstLastPara="1" rIns="91425" wrap="square" tIns="91425">
            <a:spAutoFit/>
          </a:bodyPr>
          <a:lstStyle/>
          <a:p>
            <a:pPr indent="-317500" lvl="0" marL="457200" marR="50800" rtl="0" algn="l">
              <a:lnSpc>
                <a:spcPct val="115000"/>
              </a:lnSpc>
              <a:spcBef>
                <a:spcPts val="400"/>
              </a:spcBef>
              <a:spcAft>
                <a:spcPts val="0"/>
              </a:spcAft>
              <a:buSzPts val="1400"/>
              <a:buFont typeface="Nunito"/>
              <a:buChar char="❖"/>
            </a:pPr>
            <a:r>
              <a:rPr lang="it">
                <a:latin typeface="Nunito"/>
                <a:ea typeface="Nunito"/>
                <a:cs typeface="Nunito"/>
                <a:sym typeface="Nunito"/>
              </a:rPr>
              <a:t>The introduced ML algorithm is able to predict the type of animals that will mainly frequent the bowl in the indicated area. </a:t>
            </a:r>
            <a:endParaRPr>
              <a:latin typeface="Nunito"/>
              <a:ea typeface="Nunito"/>
              <a:cs typeface="Nunito"/>
              <a:sym typeface="Nunito"/>
            </a:endParaRPr>
          </a:p>
          <a:p>
            <a:pPr indent="0" lvl="0" marL="457200" marR="50800" rtl="0" algn="l">
              <a:lnSpc>
                <a:spcPct val="115000"/>
              </a:lnSpc>
              <a:spcBef>
                <a:spcPts val="400"/>
              </a:spcBef>
              <a:spcAft>
                <a:spcPts val="0"/>
              </a:spcAft>
              <a:buNone/>
            </a:pPr>
            <a:r>
              <a:t/>
            </a:r>
            <a:endParaRPr>
              <a:latin typeface="Nunito"/>
              <a:ea typeface="Nunito"/>
              <a:cs typeface="Nunito"/>
              <a:sym typeface="Nunito"/>
            </a:endParaRPr>
          </a:p>
          <a:p>
            <a:pPr indent="-317500" lvl="0" marL="457200" marR="50800" rtl="0" algn="l">
              <a:lnSpc>
                <a:spcPct val="115000"/>
              </a:lnSpc>
              <a:spcBef>
                <a:spcPts val="400"/>
              </a:spcBef>
              <a:spcAft>
                <a:spcPts val="0"/>
              </a:spcAft>
              <a:buSzPts val="1400"/>
              <a:buFont typeface="Nunito"/>
              <a:buChar char="❖"/>
            </a:pPr>
            <a:r>
              <a:rPr lang="it">
                <a:latin typeface="Nunito"/>
                <a:ea typeface="Nunito"/>
                <a:cs typeface="Nunito"/>
                <a:sym typeface="Nunito"/>
              </a:rPr>
              <a:t>The system is in continuous training as after each meal it will enter the meteorological conditions (calling OpenWeather API) and the type of animal that ate in the database.</a:t>
            </a:r>
            <a:endParaRPr>
              <a:latin typeface="Nunito"/>
              <a:ea typeface="Nunito"/>
              <a:cs typeface="Nunito"/>
              <a:sym typeface="Nunito"/>
            </a:endParaRPr>
          </a:p>
          <a:p>
            <a:pPr indent="0" lvl="0" marL="457200" marR="50800" rtl="0" algn="l">
              <a:lnSpc>
                <a:spcPct val="115000"/>
              </a:lnSpc>
              <a:spcBef>
                <a:spcPts val="400"/>
              </a:spcBef>
              <a:spcAft>
                <a:spcPts val="0"/>
              </a:spcAft>
              <a:buNone/>
            </a:pPr>
            <a:r>
              <a:t/>
            </a:r>
            <a:endParaRPr>
              <a:latin typeface="Nunito"/>
              <a:ea typeface="Nunito"/>
              <a:cs typeface="Nunito"/>
              <a:sym typeface="Nunito"/>
            </a:endParaRPr>
          </a:p>
          <a:p>
            <a:pPr indent="0" lvl="0" marL="0" marR="50800" rtl="0" algn="l">
              <a:lnSpc>
                <a:spcPct val="115000"/>
              </a:lnSpc>
              <a:spcBef>
                <a:spcPts val="400"/>
              </a:spcBef>
              <a:spcAft>
                <a:spcPts val="0"/>
              </a:spcAft>
              <a:buNone/>
            </a:pPr>
            <a:r>
              <a:t/>
            </a:r>
            <a:endParaRPr>
              <a:latin typeface="Nunito"/>
              <a:ea typeface="Nunito"/>
              <a:cs typeface="Nunito"/>
              <a:sym typeface="Nunito"/>
            </a:endParaRPr>
          </a:p>
          <a:p>
            <a:pPr indent="0" lvl="0" marL="0" marR="50800" rtl="0" algn="l">
              <a:lnSpc>
                <a:spcPct val="115000"/>
              </a:lnSpc>
              <a:spcBef>
                <a:spcPts val="400"/>
              </a:spcBef>
              <a:spcAft>
                <a:spcPts val="0"/>
              </a:spcAft>
              <a:buNone/>
            </a:pPr>
            <a:r>
              <a:t/>
            </a:r>
            <a:endParaRPr>
              <a:latin typeface="Nunito"/>
              <a:ea typeface="Nunito"/>
              <a:cs typeface="Nunito"/>
              <a:sym typeface="Nunito"/>
            </a:endParaRPr>
          </a:p>
          <a:p>
            <a:pPr indent="0" lvl="0" marL="0" rtl="0" algn="l">
              <a:spcBef>
                <a:spcPts val="400"/>
              </a:spcBef>
              <a:spcAft>
                <a:spcPts val="0"/>
              </a:spcAft>
              <a:buNone/>
            </a:pPr>
            <a:r>
              <a:t/>
            </a:r>
            <a:endParaRPr sz="1150">
              <a:solidFill>
                <a:srgbClr val="48484A"/>
              </a:solidFill>
              <a:highlight>
                <a:srgbClr val="FFFFFF"/>
              </a:highlight>
              <a:latin typeface="Courier New"/>
              <a:ea typeface="Courier New"/>
              <a:cs typeface="Courier New"/>
              <a:sym typeface="Courier New"/>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57"/>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Demo</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58"/>
          <p:cNvSpPr txBox="1"/>
          <p:nvPr>
            <p:ph type="title"/>
          </p:nvPr>
        </p:nvSpPr>
        <p:spPr>
          <a:xfrm>
            <a:off x="152400" y="435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Video Demo </a:t>
            </a:r>
            <a:endParaRPr/>
          </a:p>
        </p:txBody>
      </p:sp>
      <p:sp>
        <p:nvSpPr>
          <p:cNvPr id="626" name="Google Shape;626;p58"/>
          <p:cNvSpPr txBox="1"/>
          <p:nvPr/>
        </p:nvSpPr>
        <p:spPr>
          <a:xfrm>
            <a:off x="980750" y="1362150"/>
            <a:ext cx="7857000" cy="616500"/>
          </a:xfrm>
          <a:prstGeom prst="rect">
            <a:avLst/>
          </a:prstGeom>
          <a:noFill/>
          <a:ln>
            <a:noFill/>
          </a:ln>
        </p:spPr>
        <p:txBody>
          <a:bodyPr anchorCtr="0" anchor="t" bIns="91425" lIns="91425" spcFirstLastPara="1" rIns="91425" wrap="square" tIns="91425">
            <a:spAutoFit/>
          </a:bodyPr>
          <a:lstStyle/>
          <a:p>
            <a:pPr indent="0" lvl="0" marL="0" marR="50800" rtl="0" algn="l">
              <a:lnSpc>
                <a:spcPct val="115000"/>
              </a:lnSpc>
              <a:spcBef>
                <a:spcPts val="400"/>
              </a:spcBef>
              <a:spcAft>
                <a:spcPts val="0"/>
              </a:spcAft>
              <a:buNone/>
            </a:pPr>
            <a:r>
              <a:t/>
            </a:r>
            <a:endParaRPr sz="1150">
              <a:solidFill>
                <a:srgbClr val="48484A"/>
              </a:solidFill>
              <a:highlight>
                <a:srgbClr val="FFFFFF"/>
              </a:highlight>
            </a:endParaRPr>
          </a:p>
          <a:p>
            <a:pPr indent="0" lvl="0" marL="0" rtl="0" algn="l">
              <a:spcBef>
                <a:spcPts val="400"/>
              </a:spcBef>
              <a:spcAft>
                <a:spcPts val="0"/>
              </a:spcAft>
              <a:buNone/>
            </a:pPr>
            <a:r>
              <a:t/>
            </a:r>
            <a:endParaRPr sz="1150">
              <a:solidFill>
                <a:srgbClr val="48484A"/>
              </a:solidFill>
              <a:highlight>
                <a:srgbClr val="FFFFFF"/>
              </a:highlight>
              <a:latin typeface="Courier New"/>
              <a:ea typeface="Courier New"/>
              <a:cs typeface="Courier New"/>
              <a:sym typeface="Courier New"/>
            </a:endParaRPr>
          </a:p>
        </p:txBody>
      </p:sp>
      <p:pic>
        <p:nvPicPr>
          <p:cNvPr id="627" name="Google Shape;627;p58" title="testciotola.mp4">
            <a:hlinkClick r:id="rId3"/>
          </p:cNvPr>
          <p:cNvPicPr preferRelativeResize="0"/>
          <p:nvPr/>
        </p:nvPicPr>
        <p:blipFill>
          <a:blip r:embed="rId4">
            <a:alphaModFix/>
          </a:blip>
          <a:stretch>
            <a:fillRect/>
          </a:stretch>
        </p:blipFill>
        <p:spPr>
          <a:xfrm>
            <a:off x="152400" y="562450"/>
            <a:ext cx="8506450" cy="4428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7"/>
                                        </p:tgtEl>
                                        <p:attrNameLst>
                                          <p:attrName>style.visibility</p:attrName>
                                        </p:attrNameLst>
                                      </p:cBhvr>
                                      <p:to>
                                        <p:strVal val="visible"/>
                                      </p:to>
                                    </p:set>
                                    <p:animEffect filter="fade" transition="in">
                                      <p:cBhvr>
                                        <p:cTn dur="1000"/>
                                        <p:tgtEl>
                                          <p:spTgt spid="6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59"/>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Future improvements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6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a:t>
            </a:r>
            <a:r>
              <a:rPr lang="it"/>
              <a:t>uture Improvements</a:t>
            </a:r>
            <a:endParaRPr/>
          </a:p>
        </p:txBody>
      </p:sp>
      <p:sp>
        <p:nvSpPr>
          <p:cNvPr id="638" name="Google Shape;638;p60"/>
          <p:cNvSpPr txBox="1"/>
          <p:nvPr>
            <p:ph idx="1" type="body"/>
          </p:nvPr>
        </p:nvSpPr>
        <p:spPr>
          <a:xfrm>
            <a:off x="1303800" y="1194625"/>
            <a:ext cx="7030500" cy="3811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t"/>
              <a:t>A</a:t>
            </a:r>
            <a:r>
              <a:rPr lang="it"/>
              <a:t>dd heart rate sensor in collar, to have more information about the animals.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it"/>
              <a:t>Train the CNN to be able to add new types of animals.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it"/>
              <a:t>Add different types of food for different animals.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it"/>
              <a:t>Send photo of the animals when they eat on telegram (also useful for continuous training of the CNN)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6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644" name="Google Shape;644;p6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sz="5000"/>
              <a:t>Thanks for attention!</a:t>
            </a:r>
            <a:endParaRPr sz="5000"/>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The </a:t>
            </a:r>
            <a:r>
              <a:rPr lang="it"/>
              <a:t>Functioning </a:t>
            </a:r>
            <a:endParaRPr/>
          </a:p>
        </p:txBody>
      </p:sp>
      <p:pic>
        <p:nvPicPr>
          <p:cNvPr id="301" name="Google Shape;301;p17"/>
          <p:cNvPicPr preferRelativeResize="0"/>
          <p:nvPr/>
        </p:nvPicPr>
        <p:blipFill>
          <a:blip r:embed="rId3">
            <a:alphaModFix/>
          </a:blip>
          <a:stretch>
            <a:fillRect/>
          </a:stretch>
        </p:blipFill>
        <p:spPr>
          <a:xfrm>
            <a:off x="3644850" y="3232775"/>
            <a:ext cx="1854300" cy="1854300"/>
          </a:xfrm>
          <a:prstGeom prst="rect">
            <a:avLst/>
          </a:prstGeom>
          <a:noFill/>
          <a:ln>
            <a:noFill/>
          </a:ln>
        </p:spPr>
      </p:pic>
      <p:pic>
        <p:nvPicPr>
          <p:cNvPr id="302" name="Google Shape;302;p17"/>
          <p:cNvPicPr preferRelativeResize="0"/>
          <p:nvPr/>
        </p:nvPicPr>
        <p:blipFill rotWithShape="1">
          <a:blip r:embed="rId4">
            <a:alphaModFix/>
          </a:blip>
          <a:srcRect b="0" l="0" r="0" t="44781"/>
          <a:stretch/>
        </p:blipFill>
        <p:spPr>
          <a:xfrm>
            <a:off x="2889825" y="1259152"/>
            <a:ext cx="2016250" cy="1113299"/>
          </a:xfrm>
          <a:prstGeom prst="rect">
            <a:avLst/>
          </a:prstGeom>
          <a:noFill/>
          <a:ln>
            <a:noFill/>
          </a:ln>
        </p:spPr>
      </p:pic>
      <p:pic>
        <p:nvPicPr>
          <p:cNvPr id="303" name="Google Shape;303;p17"/>
          <p:cNvPicPr preferRelativeResize="0"/>
          <p:nvPr/>
        </p:nvPicPr>
        <p:blipFill>
          <a:blip r:embed="rId5">
            <a:alphaModFix/>
          </a:blip>
          <a:stretch>
            <a:fillRect/>
          </a:stretch>
        </p:blipFill>
        <p:spPr>
          <a:xfrm>
            <a:off x="103524" y="1496987"/>
            <a:ext cx="1113300" cy="1113300"/>
          </a:xfrm>
          <a:prstGeom prst="rect">
            <a:avLst/>
          </a:prstGeom>
          <a:noFill/>
          <a:ln>
            <a:noFill/>
          </a:ln>
        </p:spPr>
      </p:pic>
      <p:pic>
        <p:nvPicPr>
          <p:cNvPr id="304" name="Google Shape;304;p17"/>
          <p:cNvPicPr preferRelativeResize="0"/>
          <p:nvPr/>
        </p:nvPicPr>
        <p:blipFill>
          <a:blip r:embed="rId6">
            <a:alphaModFix/>
          </a:blip>
          <a:stretch>
            <a:fillRect/>
          </a:stretch>
        </p:blipFill>
        <p:spPr>
          <a:xfrm>
            <a:off x="269750" y="3742900"/>
            <a:ext cx="2016249" cy="1344175"/>
          </a:xfrm>
          <a:prstGeom prst="rect">
            <a:avLst/>
          </a:prstGeom>
          <a:noFill/>
          <a:ln>
            <a:noFill/>
          </a:ln>
        </p:spPr>
      </p:pic>
      <p:cxnSp>
        <p:nvCxnSpPr>
          <p:cNvPr id="305" name="Google Shape;305;p17"/>
          <p:cNvCxnSpPr>
            <a:stCxn id="303" idx="3"/>
          </p:cNvCxnSpPr>
          <p:nvPr/>
        </p:nvCxnSpPr>
        <p:spPr>
          <a:xfrm flipH="1" rot="10800000">
            <a:off x="1216824" y="1714637"/>
            <a:ext cx="1727700" cy="339000"/>
          </a:xfrm>
          <a:prstGeom prst="straightConnector1">
            <a:avLst/>
          </a:prstGeom>
          <a:noFill/>
          <a:ln cap="flat" cmpd="sng" w="28575">
            <a:solidFill>
              <a:schemeClr val="dk2"/>
            </a:solidFill>
            <a:prstDash val="solid"/>
            <a:round/>
            <a:headEnd len="med" w="med" type="triangle"/>
            <a:tailEnd len="med" w="med" type="triangle"/>
          </a:ln>
        </p:spPr>
      </p:cxnSp>
      <p:cxnSp>
        <p:nvCxnSpPr>
          <p:cNvPr id="306" name="Google Shape;306;p17"/>
          <p:cNvCxnSpPr>
            <a:stCxn id="301" idx="0"/>
          </p:cNvCxnSpPr>
          <p:nvPr/>
        </p:nvCxnSpPr>
        <p:spPr>
          <a:xfrm rot="10800000">
            <a:off x="4272900" y="2466875"/>
            <a:ext cx="299100" cy="765900"/>
          </a:xfrm>
          <a:prstGeom prst="straightConnector1">
            <a:avLst/>
          </a:prstGeom>
          <a:noFill/>
          <a:ln cap="flat" cmpd="sng" w="28575">
            <a:solidFill>
              <a:schemeClr val="dk2"/>
            </a:solidFill>
            <a:prstDash val="solid"/>
            <a:round/>
            <a:headEnd len="med" w="med" type="stealth"/>
            <a:tailEnd len="med" w="med" type="triangle"/>
          </a:ln>
        </p:spPr>
      </p:cxnSp>
      <p:cxnSp>
        <p:nvCxnSpPr>
          <p:cNvPr id="307" name="Google Shape;307;p17"/>
          <p:cNvCxnSpPr>
            <a:stCxn id="308" idx="1"/>
            <a:endCxn id="302" idx="3"/>
          </p:cNvCxnSpPr>
          <p:nvPr/>
        </p:nvCxnSpPr>
        <p:spPr>
          <a:xfrm rot="10800000">
            <a:off x="4906075" y="1815802"/>
            <a:ext cx="1526400" cy="216000"/>
          </a:xfrm>
          <a:prstGeom prst="straightConnector1">
            <a:avLst/>
          </a:prstGeom>
          <a:noFill/>
          <a:ln cap="flat" cmpd="sng" w="28575">
            <a:solidFill>
              <a:schemeClr val="dk2"/>
            </a:solidFill>
            <a:prstDash val="solid"/>
            <a:round/>
            <a:headEnd len="med" w="med" type="stealth"/>
            <a:tailEnd len="med" w="med" type="triangle"/>
          </a:ln>
        </p:spPr>
      </p:cxnSp>
      <p:cxnSp>
        <p:nvCxnSpPr>
          <p:cNvPr id="309" name="Google Shape;309;p17"/>
          <p:cNvCxnSpPr/>
          <p:nvPr/>
        </p:nvCxnSpPr>
        <p:spPr>
          <a:xfrm flipH="1" rot="10800000">
            <a:off x="1590250" y="2522175"/>
            <a:ext cx="1391400" cy="1304400"/>
          </a:xfrm>
          <a:prstGeom prst="straightConnector1">
            <a:avLst/>
          </a:prstGeom>
          <a:noFill/>
          <a:ln cap="flat" cmpd="sng" w="28575">
            <a:solidFill>
              <a:schemeClr val="dk2"/>
            </a:solidFill>
            <a:prstDash val="solid"/>
            <a:round/>
            <a:headEnd len="med" w="med" type="none"/>
            <a:tailEnd len="med" w="med" type="triangle"/>
          </a:ln>
        </p:spPr>
      </p:cxnSp>
      <p:sp>
        <p:nvSpPr>
          <p:cNvPr id="310" name="Google Shape;310;p17"/>
          <p:cNvSpPr txBox="1"/>
          <p:nvPr/>
        </p:nvSpPr>
        <p:spPr>
          <a:xfrm>
            <a:off x="103525" y="2562200"/>
            <a:ext cx="46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Web Application</a:t>
            </a:r>
            <a:endParaRPr>
              <a:latin typeface="Nunito"/>
              <a:ea typeface="Nunito"/>
              <a:cs typeface="Nunito"/>
              <a:sym typeface="Nunito"/>
            </a:endParaRPr>
          </a:p>
        </p:txBody>
      </p:sp>
      <p:sp>
        <p:nvSpPr>
          <p:cNvPr id="311" name="Google Shape;311;p17"/>
          <p:cNvSpPr txBox="1"/>
          <p:nvPr/>
        </p:nvSpPr>
        <p:spPr>
          <a:xfrm>
            <a:off x="797325" y="4763075"/>
            <a:ext cx="46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Animal</a:t>
            </a:r>
            <a:endParaRPr>
              <a:latin typeface="Nunito"/>
              <a:ea typeface="Nunito"/>
              <a:cs typeface="Nunito"/>
              <a:sym typeface="Nunito"/>
            </a:endParaRPr>
          </a:p>
        </p:txBody>
      </p:sp>
      <p:sp>
        <p:nvSpPr>
          <p:cNvPr id="312" name="Google Shape;312;p17"/>
          <p:cNvSpPr txBox="1"/>
          <p:nvPr/>
        </p:nvSpPr>
        <p:spPr>
          <a:xfrm>
            <a:off x="4201800" y="4720650"/>
            <a:ext cx="46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AiBowl</a:t>
            </a:r>
            <a:endParaRPr>
              <a:latin typeface="Nunito"/>
              <a:ea typeface="Nunito"/>
              <a:cs typeface="Nunito"/>
              <a:sym typeface="Nunito"/>
            </a:endParaRPr>
          </a:p>
        </p:txBody>
      </p:sp>
      <p:sp>
        <p:nvSpPr>
          <p:cNvPr id="313" name="Google Shape;313;p17"/>
          <p:cNvSpPr txBox="1"/>
          <p:nvPr/>
        </p:nvSpPr>
        <p:spPr>
          <a:xfrm>
            <a:off x="6843250" y="2303625"/>
            <a:ext cx="46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Telegram</a:t>
            </a:r>
            <a:endParaRPr>
              <a:latin typeface="Nunito"/>
              <a:ea typeface="Nunito"/>
              <a:cs typeface="Nunito"/>
              <a:sym typeface="Nunito"/>
            </a:endParaRPr>
          </a:p>
        </p:txBody>
      </p:sp>
      <p:cxnSp>
        <p:nvCxnSpPr>
          <p:cNvPr id="314" name="Google Shape;314;p17"/>
          <p:cNvCxnSpPr>
            <a:stCxn id="301" idx="1"/>
            <a:endCxn id="304" idx="3"/>
          </p:cNvCxnSpPr>
          <p:nvPr/>
        </p:nvCxnSpPr>
        <p:spPr>
          <a:xfrm flipH="1">
            <a:off x="2285850" y="4159925"/>
            <a:ext cx="1359000" cy="255000"/>
          </a:xfrm>
          <a:prstGeom prst="straightConnector1">
            <a:avLst/>
          </a:prstGeom>
          <a:noFill/>
          <a:ln cap="flat" cmpd="sng" w="9525">
            <a:solidFill>
              <a:schemeClr val="dk2"/>
            </a:solidFill>
            <a:prstDash val="dash"/>
            <a:round/>
            <a:headEnd len="med" w="med" type="none"/>
            <a:tailEnd len="med" w="med" type="triangle"/>
          </a:ln>
        </p:spPr>
      </p:cxnSp>
      <p:pic>
        <p:nvPicPr>
          <p:cNvPr id="315" name="Google Shape;315;p17"/>
          <p:cNvPicPr preferRelativeResize="0"/>
          <p:nvPr/>
        </p:nvPicPr>
        <p:blipFill>
          <a:blip r:embed="rId7">
            <a:alphaModFix/>
          </a:blip>
          <a:stretch>
            <a:fillRect/>
          </a:stretch>
        </p:blipFill>
        <p:spPr>
          <a:xfrm>
            <a:off x="6481925" y="616388"/>
            <a:ext cx="1712026" cy="1712026"/>
          </a:xfrm>
          <a:prstGeom prst="rect">
            <a:avLst/>
          </a:prstGeom>
          <a:noFill/>
          <a:ln>
            <a:noFill/>
          </a:ln>
        </p:spPr>
      </p:pic>
      <p:sp>
        <p:nvSpPr>
          <p:cNvPr id="316" name="Google Shape;316;p17"/>
          <p:cNvSpPr txBox="1"/>
          <p:nvPr/>
        </p:nvSpPr>
        <p:spPr>
          <a:xfrm>
            <a:off x="3296775" y="1915875"/>
            <a:ext cx="46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Nunito"/>
                <a:ea typeface="Nunito"/>
                <a:cs typeface="Nunito"/>
                <a:sym typeface="Nunito"/>
              </a:rPr>
              <a:t>Cloud Server</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Bowl and Collar sensors</a:t>
            </a:r>
            <a:endParaRPr/>
          </a:p>
        </p:txBody>
      </p:sp>
      <p:pic>
        <p:nvPicPr>
          <p:cNvPr id="322" name="Google Shape;322;p18"/>
          <p:cNvPicPr preferRelativeResize="0"/>
          <p:nvPr/>
        </p:nvPicPr>
        <p:blipFill rotWithShape="1">
          <a:blip r:embed="rId3">
            <a:alphaModFix/>
          </a:blip>
          <a:srcRect b="16616" l="0" r="0" t="22829"/>
          <a:stretch/>
        </p:blipFill>
        <p:spPr>
          <a:xfrm>
            <a:off x="6165650" y="2571750"/>
            <a:ext cx="2486575" cy="1505700"/>
          </a:xfrm>
          <a:prstGeom prst="rect">
            <a:avLst/>
          </a:prstGeom>
          <a:noFill/>
          <a:ln>
            <a:noFill/>
          </a:ln>
        </p:spPr>
      </p:pic>
      <p:pic>
        <p:nvPicPr>
          <p:cNvPr id="323" name="Google Shape;323;p18"/>
          <p:cNvPicPr preferRelativeResize="0"/>
          <p:nvPr/>
        </p:nvPicPr>
        <p:blipFill>
          <a:blip r:embed="rId4">
            <a:alphaModFix/>
          </a:blip>
          <a:stretch>
            <a:fillRect/>
          </a:stretch>
        </p:blipFill>
        <p:spPr>
          <a:xfrm>
            <a:off x="996100" y="1704187"/>
            <a:ext cx="4846093" cy="3240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Web app	</a:t>
            </a:r>
            <a:endParaRPr/>
          </a:p>
        </p:txBody>
      </p:sp>
      <p:sp>
        <p:nvSpPr>
          <p:cNvPr id="329" name="Google Shape;329;p19"/>
          <p:cNvSpPr txBox="1"/>
          <p:nvPr>
            <p:ph idx="1" type="body"/>
          </p:nvPr>
        </p:nvSpPr>
        <p:spPr>
          <a:xfrm>
            <a:off x="1303800" y="1167075"/>
            <a:ext cx="7030500" cy="3765900"/>
          </a:xfrm>
          <a:prstGeom prst="rect">
            <a:avLst/>
          </a:prstGeom>
        </p:spPr>
        <p:txBody>
          <a:bodyPr anchorCtr="0" anchor="t" bIns="91425" lIns="91425" spcFirstLastPara="1" rIns="91425" wrap="square" tIns="91425">
            <a:normAutofit fontScale="77500" lnSpcReduction="20000"/>
          </a:bodyPr>
          <a:lstStyle/>
          <a:p>
            <a:pPr indent="-292576" lvl="0" marL="457200" rtl="0" algn="l">
              <a:spcBef>
                <a:spcPts val="0"/>
              </a:spcBef>
              <a:spcAft>
                <a:spcPts val="0"/>
              </a:spcAft>
              <a:buSzPct val="100000"/>
              <a:buChar char="❖"/>
            </a:pPr>
            <a:r>
              <a:rPr b="1" lang="it"/>
              <a:t>Ho</a:t>
            </a:r>
            <a:r>
              <a:rPr b="1" lang="it"/>
              <a:t>mep</a:t>
            </a:r>
            <a:r>
              <a:rPr b="1" lang="it"/>
              <a:t>age</a:t>
            </a:r>
            <a:r>
              <a:rPr lang="it"/>
              <a:t>, where you can select different section of our web application.</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b="1" lang="it"/>
              <a:t>Insert animal page</a:t>
            </a:r>
            <a:r>
              <a:rPr lang="it"/>
              <a:t>, which provides the possibility to insert new animals after authentication by the forest ranger.</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b="1" lang="it"/>
              <a:t>Animal map page</a:t>
            </a:r>
            <a:r>
              <a:rPr lang="it"/>
              <a:t>, in this page it is possible to obtain a map showing all the last recorded positions for animals in possession of the collar with GPS sensor. This page can be used to obtain another map in which the various journeys made by the various animals.</a:t>
            </a:r>
            <a:endParaRPr/>
          </a:p>
          <a:p>
            <a:pPr indent="0" lvl="0" marL="457200" rtl="0" algn="l">
              <a:spcBef>
                <a:spcPts val="1200"/>
              </a:spcBef>
              <a:spcAft>
                <a:spcPts val="0"/>
              </a:spcAft>
              <a:buNone/>
            </a:pPr>
            <a:r>
              <a:t/>
            </a:r>
            <a:endParaRPr/>
          </a:p>
          <a:p>
            <a:pPr indent="-292576" lvl="0" marL="457200" marR="38100" rtl="0" algn="l">
              <a:lnSpc>
                <a:spcPct val="128571"/>
              </a:lnSpc>
              <a:spcBef>
                <a:spcPts val="1200"/>
              </a:spcBef>
              <a:spcAft>
                <a:spcPts val="0"/>
              </a:spcAft>
              <a:buSzPct val="100000"/>
              <a:buChar char="❖"/>
            </a:pPr>
            <a:r>
              <a:rPr b="1" lang="it"/>
              <a:t>Bowl management page</a:t>
            </a:r>
            <a:r>
              <a:rPr lang="it"/>
              <a:t>, it is possible to obtain information on the current status of the tank capacity of the various bowls. In the event that a bowl runs out of food at its disposal by accessing this page, it is possible to identify it and, if there is a refill, to update the information on the capacity of the tank.</a:t>
            </a:r>
            <a:endParaRPr/>
          </a:p>
          <a:p>
            <a:pPr indent="0" lvl="0" marL="457200" marR="38100" rtl="0" algn="l">
              <a:lnSpc>
                <a:spcPct val="128571"/>
              </a:lnSpc>
              <a:spcBef>
                <a:spcPts val="0"/>
              </a:spcBef>
              <a:spcAft>
                <a:spcPts val="0"/>
              </a:spcAft>
              <a:buNone/>
            </a:pPr>
            <a:r>
              <a:t/>
            </a:r>
            <a:endParaRPr/>
          </a:p>
          <a:p>
            <a:pPr indent="0" lvl="0" marL="457200" marR="38100" rtl="0" algn="l">
              <a:lnSpc>
                <a:spcPct val="128571"/>
              </a:lnSpc>
              <a:spcBef>
                <a:spcPts val="0"/>
              </a:spcBef>
              <a:spcAft>
                <a:spcPts val="0"/>
              </a:spcAft>
              <a:buNone/>
            </a:pPr>
            <a:r>
              <a:t/>
            </a:r>
            <a:endParaRPr/>
          </a:p>
          <a:p>
            <a:pPr indent="-292576" lvl="0" marL="457200" rtl="0" algn="l">
              <a:spcBef>
                <a:spcPts val="0"/>
              </a:spcBef>
              <a:spcAft>
                <a:spcPts val="0"/>
              </a:spcAft>
              <a:buSzPct val="100000"/>
              <a:buChar char="❖"/>
            </a:pPr>
            <a:r>
              <a:rPr b="1" lang="it"/>
              <a:t>Recommended animals</a:t>
            </a:r>
            <a:r>
              <a:rPr lang="it"/>
              <a:t>, page where you can insert a location by latitude and longitude and you can receive information about predictions about the animals that will be found in the bowl areas, based on the weather forecast.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id="334" name="Google Shape;334;p20"/>
          <p:cNvPicPr preferRelativeResize="0"/>
          <p:nvPr/>
        </p:nvPicPr>
        <p:blipFill>
          <a:blip r:embed="rId3">
            <a:alphaModFix/>
          </a:blip>
          <a:stretch>
            <a:fillRect/>
          </a:stretch>
        </p:blipFill>
        <p:spPr>
          <a:xfrm>
            <a:off x="2344538" y="1921325"/>
            <a:ext cx="4454926" cy="2263374"/>
          </a:xfrm>
          <a:prstGeom prst="rect">
            <a:avLst/>
          </a:prstGeom>
          <a:noFill/>
          <a:ln cap="flat" cmpd="sng" w="19050">
            <a:solidFill>
              <a:schemeClr val="dk2"/>
            </a:solidFill>
            <a:prstDash val="solid"/>
            <a:round/>
            <a:headEnd len="sm" w="sm" type="none"/>
            <a:tailEnd len="sm" w="sm" type="none"/>
          </a:ln>
        </p:spPr>
      </p:pic>
      <p:pic>
        <p:nvPicPr>
          <p:cNvPr id="335" name="Google Shape;335;p20"/>
          <p:cNvPicPr preferRelativeResize="0"/>
          <p:nvPr/>
        </p:nvPicPr>
        <p:blipFill>
          <a:blip r:embed="rId4">
            <a:alphaModFix/>
          </a:blip>
          <a:stretch>
            <a:fillRect/>
          </a:stretch>
        </p:blipFill>
        <p:spPr>
          <a:xfrm>
            <a:off x="6094349" y="3132288"/>
            <a:ext cx="2969674" cy="1864300"/>
          </a:xfrm>
          <a:prstGeom prst="rect">
            <a:avLst/>
          </a:prstGeom>
          <a:noFill/>
          <a:ln cap="flat" cmpd="sng" w="19050">
            <a:solidFill>
              <a:schemeClr val="dk2"/>
            </a:solidFill>
            <a:prstDash val="solid"/>
            <a:round/>
            <a:headEnd len="sm" w="sm" type="none"/>
            <a:tailEnd len="sm" w="sm" type="none"/>
          </a:ln>
        </p:spPr>
      </p:pic>
      <p:pic>
        <p:nvPicPr>
          <p:cNvPr id="336" name="Google Shape;336;p20"/>
          <p:cNvPicPr preferRelativeResize="0"/>
          <p:nvPr/>
        </p:nvPicPr>
        <p:blipFill>
          <a:blip r:embed="rId5">
            <a:alphaModFix/>
          </a:blip>
          <a:stretch>
            <a:fillRect/>
          </a:stretch>
        </p:blipFill>
        <p:spPr>
          <a:xfrm>
            <a:off x="76200" y="2835525"/>
            <a:ext cx="2039739" cy="2161062"/>
          </a:xfrm>
          <a:prstGeom prst="rect">
            <a:avLst/>
          </a:prstGeom>
          <a:noFill/>
          <a:ln cap="flat" cmpd="sng" w="19050">
            <a:solidFill>
              <a:schemeClr val="dk2"/>
            </a:solidFill>
            <a:prstDash val="solid"/>
            <a:round/>
            <a:headEnd len="sm" w="sm" type="none"/>
            <a:tailEnd len="sm" w="sm" type="none"/>
          </a:ln>
        </p:spPr>
      </p:pic>
      <p:pic>
        <p:nvPicPr>
          <p:cNvPr id="337" name="Google Shape;337;p20"/>
          <p:cNvPicPr preferRelativeResize="0"/>
          <p:nvPr/>
        </p:nvPicPr>
        <p:blipFill>
          <a:blip r:embed="rId6">
            <a:alphaModFix/>
          </a:blip>
          <a:stretch>
            <a:fillRect/>
          </a:stretch>
        </p:blipFill>
        <p:spPr>
          <a:xfrm>
            <a:off x="6596851" y="59812"/>
            <a:ext cx="2262900" cy="2346726"/>
          </a:xfrm>
          <a:prstGeom prst="rect">
            <a:avLst/>
          </a:prstGeom>
          <a:noFill/>
          <a:ln cap="flat" cmpd="sng" w="19050">
            <a:solidFill>
              <a:schemeClr val="dk2"/>
            </a:solidFill>
            <a:prstDash val="solid"/>
            <a:round/>
            <a:headEnd len="sm" w="sm" type="none"/>
            <a:tailEnd len="sm" w="sm" type="none"/>
          </a:ln>
        </p:spPr>
      </p:pic>
      <p:pic>
        <p:nvPicPr>
          <p:cNvPr id="338" name="Google Shape;338;p20"/>
          <p:cNvPicPr preferRelativeResize="0"/>
          <p:nvPr/>
        </p:nvPicPr>
        <p:blipFill>
          <a:blip r:embed="rId7">
            <a:alphaModFix/>
          </a:blip>
          <a:stretch>
            <a:fillRect/>
          </a:stretch>
        </p:blipFill>
        <p:spPr>
          <a:xfrm>
            <a:off x="54700" y="402450"/>
            <a:ext cx="2539950" cy="1100225"/>
          </a:xfrm>
          <a:prstGeom prst="rect">
            <a:avLst/>
          </a:prstGeom>
          <a:noFill/>
          <a:ln cap="flat" cmpd="sng" w="19050">
            <a:solidFill>
              <a:schemeClr val="dk2"/>
            </a:solidFill>
            <a:prstDash val="solid"/>
            <a:round/>
            <a:headEnd len="sm" w="sm" type="none"/>
            <a:tailEnd len="sm" w="sm" type="none"/>
          </a:ln>
        </p:spPr>
      </p:pic>
      <p:cxnSp>
        <p:nvCxnSpPr>
          <p:cNvPr id="339" name="Google Shape;339;p20"/>
          <p:cNvCxnSpPr>
            <a:endCxn id="338" idx="2"/>
          </p:cNvCxnSpPr>
          <p:nvPr/>
        </p:nvCxnSpPr>
        <p:spPr>
          <a:xfrm rot="10800000">
            <a:off x="1324675" y="1502675"/>
            <a:ext cx="2996400" cy="2028300"/>
          </a:xfrm>
          <a:prstGeom prst="straightConnector1">
            <a:avLst/>
          </a:prstGeom>
          <a:noFill/>
          <a:ln cap="flat" cmpd="sng" w="9525">
            <a:solidFill>
              <a:schemeClr val="dk2"/>
            </a:solidFill>
            <a:prstDash val="solid"/>
            <a:round/>
            <a:headEnd len="med" w="med" type="none"/>
            <a:tailEnd len="med" w="med" type="triangle"/>
          </a:ln>
        </p:spPr>
      </p:cxnSp>
      <p:cxnSp>
        <p:nvCxnSpPr>
          <p:cNvPr id="340" name="Google Shape;340;p20"/>
          <p:cNvCxnSpPr>
            <a:endCxn id="337" idx="1"/>
          </p:cNvCxnSpPr>
          <p:nvPr/>
        </p:nvCxnSpPr>
        <p:spPr>
          <a:xfrm flipH="1" rot="10800000">
            <a:off x="4772551" y="1233174"/>
            <a:ext cx="1824300" cy="2459100"/>
          </a:xfrm>
          <a:prstGeom prst="straightConnector1">
            <a:avLst/>
          </a:prstGeom>
          <a:noFill/>
          <a:ln cap="flat" cmpd="sng" w="9525">
            <a:solidFill>
              <a:schemeClr val="dk2"/>
            </a:solidFill>
            <a:prstDash val="solid"/>
            <a:round/>
            <a:headEnd len="med" w="med" type="none"/>
            <a:tailEnd len="med" w="med" type="triangle"/>
          </a:ln>
        </p:spPr>
      </p:cxnSp>
      <p:cxnSp>
        <p:nvCxnSpPr>
          <p:cNvPr id="341" name="Google Shape;341;p20"/>
          <p:cNvCxnSpPr>
            <a:endCxn id="336" idx="3"/>
          </p:cNvCxnSpPr>
          <p:nvPr/>
        </p:nvCxnSpPr>
        <p:spPr>
          <a:xfrm flipH="1">
            <a:off x="2115939" y="3841056"/>
            <a:ext cx="2109900" cy="75000"/>
          </a:xfrm>
          <a:prstGeom prst="straightConnector1">
            <a:avLst/>
          </a:prstGeom>
          <a:noFill/>
          <a:ln cap="flat" cmpd="sng" w="9525">
            <a:solidFill>
              <a:schemeClr val="dk2"/>
            </a:solidFill>
            <a:prstDash val="solid"/>
            <a:round/>
            <a:headEnd len="med" w="med" type="none"/>
            <a:tailEnd len="med" w="med" type="triangle"/>
          </a:ln>
        </p:spPr>
      </p:cxnSp>
      <p:cxnSp>
        <p:nvCxnSpPr>
          <p:cNvPr id="342" name="Google Shape;342;p20"/>
          <p:cNvCxnSpPr>
            <a:endCxn id="335" idx="1"/>
          </p:cNvCxnSpPr>
          <p:nvPr/>
        </p:nvCxnSpPr>
        <p:spPr>
          <a:xfrm>
            <a:off x="4925849" y="4006837"/>
            <a:ext cx="1168500" cy="57600"/>
          </a:xfrm>
          <a:prstGeom prst="straightConnector1">
            <a:avLst/>
          </a:prstGeom>
          <a:noFill/>
          <a:ln cap="flat" cmpd="sng" w="9525">
            <a:solidFill>
              <a:schemeClr val="dk2"/>
            </a:solidFill>
            <a:prstDash val="solid"/>
            <a:round/>
            <a:headEnd len="med" w="med" type="none"/>
            <a:tailEnd len="med" w="med" type="triangle"/>
          </a:ln>
        </p:spPr>
      </p:cxnSp>
      <p:sp>
        <p:nvSpPr>
          <p:cNvPr id="343" name="Google Shape;343;p20"/>
          <p:cNvSpPr txBox="1"/>
          <p:nvPr/>
        </p:nvSpPr>
        <p:spPr>
          <a:xfrm>
            <a:off x="3119175" y="644763"/>
            <a:ext cx="4643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800">
                <a:solidFill>
                  <a:schemeClr val="dk2"/>
                </a:solidFill>
                <a:latin typeface="Maven Pro"/>
                <a:ea typeface="Maven Pro"/>
                <a:cs typeface="Maven Pro"/>
                <a:sym typeface="Maven Pro"/>
              </a:rPr>
              <a:t>Web app Pages</a:t>
            </a:r>
            <a:endParaRPr>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Why use our system?	</a:t>
            </a:r>
            <a:endParaRPr/>
          </a:p>
        </p:txBody>
      </p:sp>
      <p:sp>
        <p:nvSpPr>
          <p:cNvPr id="349" name="Google Shape;349;p21"/>
          <p:cNvSpPr txBox="1"/>
          <p:nvPr>
            <p:ph idx="1" type="body"/>
          </p:nvPr>
        </p:nvSpPr>
        <p:spPr>
          <a:xfrm>
            <a:off x="1303800" y="1741375"/>
            <a:ext cx="7030500" cy="2790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Easy management</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it"/>
              <a:t>Scalable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it"/>
              <a:t>Autonomous system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